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647" r:id="rId1"/>
    <p:sldMasterId id="2147485952" r:id="rId2"/>
    <p:sldMasterId id="2147486056" r:id="rId3"/>
  </p:sldMasterIdLst>
  <p:notesMasterIdLst>
    <p:notesMasterId r:id="rId14"/>
  </p:notesMasterIdLst>
  <p:handoutMasterIdLst>
    <p:handoutMasterId r:id="rId15"/>
  </p:handoutMasterIdLst>
  <p:sldIdLst>
    <p:sldId id="317" r:id="rId4"/>
    <p:sldId id="378" r:id="rId5"/>
    <p:sldId id="379" r:id="rId6"/>
    <p:sldId id="380" r:id="rId7"/>
    <p:sldId id="381" r:id="rId8"/>
    <p:sldId id="386" r:id="rId9"/>
    <p:sldId id="382" r:id="rId10"/>
    <p:sldId id="383" r:id="rId11"/>
    <p:sldId id="384" r:id="rId12"/>
    <p:sldId id="385" r:id="rId13"/>
  </p:sldIdLst>
  <p:sldSz cx="10080625" cy="7559675"/>
  <p:notesSz cx="7559675" cy="10691813"/>
  <p:defaultTextStyle>
    <a:defPPr>
      <a:defRPr lang="en-GB"/>
    </a:defPPr>
    <a:lvl1pPr algn="l" defTabSz="45402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39775" indent="-282575" algn="l" defTabSz="45402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39825" indent="-225425" algn="l" defTabSz="45402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597025" indent="-225425" algn="l" defTabSz="45402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4225" indent="-225425" algn="l" defTabSz="45402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EE7878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5293" autoAdjust="0"/>
  </p:normalViewPr>
  <p:slideViewPr>
    <p:cSldViewPr>
      <p:cViewPr>
        <p:scale>
          <a:sx n="74" d="100"/>
          <a:sy n="74" d="100"/>
        </p:scale>
        <p:origin x="-1200" y="-4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9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58BFE2-4B2F-4307-A6D3-5FDA8B731855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082756-11E7-4CED-B3A6-89D049779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55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41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1270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7152"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152"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152"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152"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334E2E4-7516-48D1-8BA2-CFC1C31CC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13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40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40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40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40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40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4341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78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9137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5613">
              <a:buFont typeface="Times New Roman" pitchFamily="18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fld id="{54CEDACF-A013-4EA4-B424-7FC080E6E379}" type="slidenum">
              <a:rPr lang="en-US" alt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defTabSz="455613">
                <a:buFont typeface="Times New Roman" pitchFamily="18" charset="0"/>
                <a:buNone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t>1</a:t>
            </a:fld>
            <a:endParaRPr lang="en-US" alt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defTabSz="455613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2025" cy="4805362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99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5613">
              <a:buFont typeface="Times New Roman" pitchFamily="18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fld id="{87895AB3-972E-4FC2-BA49-1C0DE4735CE0}" type="slidenum">
              <a:rPr lang="en-US" alt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defTabSz="455613">
                <a:buFont typeface="Times New Roman" pitchFamily="18" charset="0"/>
                <a:buNone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t>10</a:t>
            </a:fld>
            <a:endParaRPr lang="en-US" alt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defTabSz="455613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2025" cy="4805362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8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5613">
              <a:buFont typeface="Times New Roman" pitchFamily="18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fld id="{06557474-0DA0-421F-B5C7-59AAB4DE4521}" type="slidenum">
              <a:rPr lang="en-US" alt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defTabSz="455613">
                <a:buFont typeface="Times New Roman" pitchFamily="18" charset="0"/>
                <a:buNone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t>2</a:t>
            </a:fld>
            <a:endParaRPr lang="en-US" alt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defTabSz="455613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2025" cy="4805362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1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5613">
              <a:buFont typeface="Times New Roman" pitchFamily="18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fld id="{06557474-0DA0-421F-B5C7-59AAB4DE4521}" type="slidenum">
              <a:rPr lang="en-US" alt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defTabSz="455613">
                <a:buFont typeface="Times New Roman" pitchFamily="18" charset="0"/>
                <a:buNone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t>3</a:t>
            </a:fld>
            <a:endParaRPr lang="en-US" alt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defTabSz="455613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2025" cy="4805362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0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5613">
              <a:buFont typeface="Times New Roman" pitchFamily="18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fld id="{08915CF5-C737-4302-A92B-BBDB1B88A163}" type="slidenum">
              <a:rPr lang="en-US" alt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defTabSz="455613">
                <a:buFont typeface="Times New Roman" pitchFamily="18" charset="0"/>
                <a:buNone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t>4</a:t>
            </a:fld>
            <a:endParaRPr lang="en-US" alt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defTabSz="455613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2025" cy="4805362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81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5613">
              <a:buFont typeface="Times New Roman" pitchFamily="18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fld id="{34C462EF-0928-45CE-A62A-70B360F862E9}" type="slidenum">
              <a:rPr lang="en-US" alt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defTabSz="455613">
                <a:buFont typeface="Times New Roman" pitchFamily="18" charset="0"/>
                <a:buNone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t>5</a:t>
            </a:fld>
            <a:endParaRPr lang="en-US" alt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defTabSz="455613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2025" cy="4805362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2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5613">
              <a:buFont typeface="Times New Roman" pitchFamily="18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fld id="{6B84009B-3857-4367-92D9-1DC44DB15119}" type="slidenum">
              <a:rPr lang="en-US" alt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defTabSz="455613">
                <a:buFont typeface="Times New Roman" pitchFamily="18" charset="0"/>
                <a:buNone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t>6</a:t>
            </a:fld>
            <a:endParaRPr lang="en-US" alt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defTabSz="455613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2025" cy="4805362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92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5613">
              <a:buFont typeface="Times New Roman" pitchFamily="18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fld id="{06557474-0DA0-421F-B5C7-59AAB4DE4521}" type="slidenum">
              <a:rPr lang="en-US" alt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defTabSz="455613">
                <a:buFont typeface="Times New Roman" pitchFamily="18" charset="0"/>
                <a:buNone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t>7</a:t>
            </a:fld>
            <a:endParaRPr lang="en-US" alt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defTabSz="455613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2025" cy="4805362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05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5613">
              <a:buFont typeface="Times New Roman" pitchFamily="18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fld id="{08915CF5-C737-4302-A92B-BBDB1B88A163}" type="slidenum">
              <a:rPr lang="en-US" alt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defTabSz="455613">
                <a:buFont typeface="Times New Roman" pitchFamily="18" charset="0"/>
                <a:buNone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t>8</a:t>
            </a:fld>
            <a:endParaRPr lang="en-US" alt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defTabSz="455613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2025" cy="4805362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14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5613">
              <a:buFont typeface="Times New Roman" pitchFamily="18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fld id="{9182BB99-7412-42DA-998C-CA0BD21DA3D4}" type="slidenum">
              <a:rPr lang="en-US" alt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defTabSz="455613">
                <a:buFont typeface="Times New Roman" pitchFamily="18" charset="0"/>
                <a:buNone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t>9</a:t>
            </a:fld>
            <a:endParaRPr lang="en-US" alt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defTabSz="455613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2025" cy="4805362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6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792" y="4067175"/>
            <a:ext cx="5715040" cy="129063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1079500" y="107950"/>
            <a:ext cx="2089150" cy="1223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defTabSz="457200" eaLnBrk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defTabSz="457200" eaLnBrk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defTabSz="457200" eaLnBrk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defTabSz="457200" eaLnBrk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defTabSz="457200" eaLnBrk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1425" indent="-225425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68625" indent="-225425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5825" indent="-225425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3025" indent="-225425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defRPr/>
            </a:pPr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1" y="373064"/>
            <a:ext cx="5910263" cy="833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4454525" cy="356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92726" y="2057400"/>
            <a:ext cx="4456113" cy="35623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4B99D-68C4-41E7-AAC2-4F60D479D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 userDrawn="1"/>
        </p:nvSpPr>
        <p:spPr bwMode="auto">
          <a:xfrm>
            <a:off x="1098550" y="250825"/>
            <a:ext cx="2070100" cy="1350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defTabSz="457200" eaLnBrk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defTabSz="457200" eaLnBrk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defTabSz="457200" eaLnBrk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defTabSz="457200" eaLnBrk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defTabSz="457200" eaLnBrk="0"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1425" indent="-225425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68625" indent="-225425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5825" indent="-225425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3025" indent="-225425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defRPr/>
            </a:pPr>
            <a:endParaRPr lang="ru-RU" altLang="ru-RU" smtClean="0"/>
          </a:p>
        </p:txBody>
      </p:sp>
      <p:pic>
        <p:nvPicPr>
          <p:cNvPr id="4" name="Рисунок 5" descr="otc_rtsTender_gorizo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9400"/>
            <a:ext cx="24860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Текст 14"/>
          <p:cNvSpPr>
            <a:spLocks noGrp="1"/>
          </p:cNvSpPr>
          <p:nvPr>
            <p:ph type="body" sz="quarter" idx="10"/>
          </p:nvPr>
        </p:nvSpPr>
        <p:spPr>
          <a:xfrm>
            <a:off x="1102541" y="1889906"/>
            <a:ext cx="7875516" cy="4567309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омер слайда 16"/>
          <p:cNvSpPr>
            <a:spLocks noGrp="1"/>
          </p:cNvSpPr>
          <p:nvPr>
            <p:ph type="sldNum" sz="quarter" idx="11"/>
          </p:nvPr>
        </p:nvSpPr>
        <p:spPr>
          <a:xfrm>
            <a:off x="7727950" y="7270750"/>
            <a:ext cx="2352675" cy="288925"/>
          </a:xfrm>
        </p:spPr>
        <p:txBody>
          <a:bodyPr lIns="100794" tIns="50397" rIns="100794" bIns="50397"/>
          <a:lstStyle>
            <a:lvl1pPr defTabSz="455329">
              <a:defRPr sz="1000"/>
            </a:lvl1pPr>
          </a:lstStyle>
          <a:p>
            <a:pPr>
              <a:defRPr/>
            </a:pPr>
            <a:fld id="{25A336B1-8833-4AD6-A41A-1274C62355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86200" y="1828800"/>
            <a:ext cx="5249863" cy="113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16300" y="3200400"/>
            <a:ext cx="5756275" cy="354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403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  <a:p>
            <a:pPr lvl="4"/>
            <a:r>
              <a:rPr lang="en-GB" altLang="ru-RU" smtClean="0"/>
              <a:t>Eighth Outline Level</a:t>
            </a:r>
          </a:p>
          <a:p>
            <a:pPr lvl="4"/>
            <a:r>
              <a:rPr lang="en-GB" altLang="ru-RU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16775" y="7110413"/>
            <a:ext cx="2339975" cy="19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defRPr sz="1200" i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7B10A0D3-209F-44BE-9F99-82F99047A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3" r:id="rId1"/>
    <p:sldLayoutId id="2147486754" r:id="rId2"/>
  </p:sldLayoutIdLst>
  <p:txStyles>
    <p:titleStyle>
      <a:lvl1pPr algn="l" defTabSz="4540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i="1">
          <a:solidFill>
            <a:srgbClr val="FF3333"/>
          </a:solidFill>
          <a:latin typeface="+mj-lt"/>
          <a:ea typeface="Arial Unicode MS" pitchFamily="34" charset="-128"/>
          <a:cs typeface="+mj-cs"/>
        </a:defRPr>
      </a:lvl1pPr>
      <a:lvl2pPr algn="l" defTabSz="4540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i="1">
          <a:solidFill>
            <a:srgbClr val="FF3333"/>
          </a:solidFill>
          <a:latin typeface="Arial" charset="0"/>
          <a:ea typeface="Arial Unicode MS" pitchFamily="34" charset="-128"/>
          <a:cs typeface="Arial Unicode MS" charset="0"/>
        </a:defRPr>
      </a:lvl2pPr>
      <a:lvl3pPr algn="l" defTabSz="4540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i="1">
          <a:solidFill>
            <a:srgbClr val="FF3333"/>
          </a:solidFill>
          <a:latin typeface="Arial" charset="0"/>
          <a:ea typeface="Arial Unicode MS" pitchFamily="34" charset="-128"/>
          <a:cs typeface="Arial Unicode MS" charset="0"/>
        </a:defRPr>
      </a:lvl3pPr>
      <a:lvl4pPr algn="l" defTabSz="4540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i="1">
          <a:solidFill>
            <a:srgbClr val="FF3333"/>
          </a:solidFill>
          <a:latin typeface="Arial" charset="0"/>
          <a:ea typeface="Arial Unicode MS" pitchFamily="34" charset="-128"/>
          <a:cs typeface="Arial Unicode MS" charset="0"/>
        </a:defRPr>
      </a:lvl4pPr>
      <a:lvl5pPr algn="l" defTabSz="4540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i="1">
          <a:solidFill>
            <a:srgbClr val="FF3333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2777" indent="-228435" algn="l" defTabSz="45686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i="1">
          <a:solidFill>
            <a:srgbClr val="FF3333"/>
          </a:solidFill>
          <a:latin typeface="Arial" charset="0"/>
          <a:cs typeface="Arial Unicode MS" charset="0"/>
        </a:defRPr>
      </a:lvl6pPr>
      <a:lvl7pPr marL="2969644" indent="-228435" algn="l" defTabSz="45686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i="1">
          <a:solidFill>
            <a:srgbClr val="FF3333"/>
          </a:solidFill>
          <a:latin typeface="Arial" charset="0"/>
          <a:cs typeface="Arial Unicode MS" charset="0"/>
        </a:defRPr>
      </a:lvl7pPr>
      <a:lvl8pPr marL="3426515" indent="-228435" algn="l" defTabSz="45686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i="1">
          <a:solidFill>
            <a:srgbClr val="FF3333"/>
          </a:solidFill>
          <a:latin typeface="Arial" charset="0"/>
          <a:cs typeface="Arial Unicode MS" charset="0"/>
        </a:defRPr>
      </a:lvl8pPr>
      <a:lvl9pPr marL="3883381" indent="-228435" algn="l" defTabSz="45686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i="1">
          <a:solidFill>
            <a:srgbClr val="FF3333"/>
          </a:solidFill>
          <a:latin typeface="Arial" charset="0"/>
          <a:cs typeface="Arial Unicode MS" charset="0"/>
        </a:defRPr>
      </a:lvl9pPr>
    </p:titleStyle>
    <p:bodyStyle>
      <a:lvl1pPr marL="339725" indent="-339725" algn="l" defTabSz="454025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1700" i="1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39775" indent="-282575" algn="l" defTabSz="454025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1700" i="1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39825" indent="-225425" algn="l" defTabSz="454025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1700" i="1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7025" indent="-225425" algn="l" defTabSz="454025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1700" i="1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4225" indent="-225425" algn="l" defTabSz="454025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1700" i="1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2777" indent="-228435" algn="l" defTabSz="45686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700" i="1">
          <a:solidFill>
            <a:srgbClr val="4C4C4C"/>
          </a:solidFill>
          <a:latin typeface="+mn-lt"/>
          <a:cs typeface="+mn-cs"/>
        </a:defRPr>
      </a:lvl6pPr>
      <a:lvl7pPr marL="2969644" indent="-228435" algn="l" defTabSz="45686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700" i="1">
          <a:solidFill>
            <a:srgbClr val="4C4C4C"/>
          </a:solidFill>
          <a:latin typeface="+mn-lt"/>
          <a:cs typeface="+mn-cs"/>
        </a:defRPr>
      </a:lvl7pPr>
      <a:lvl8pPr marL="3426515" indent="-228435" algn="l" defTabSz="45686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700" i="1">
          <a:solidFill>
            <a:srgbClr val="4C4C4C"/>
          </a:solidFill>
          <a:latin typeface="+mn-lt"/>
          <a:cs typeface="+mn-cs"/>
        </a:defRPr>
      </a:lvl8pPr>
      <a:lvl9pPr marL="3883381" indent="-228435" algn="l" defTabSz="45686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700" i="1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7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8" algn="l" defTabSz="9137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6" algn="l" defTabSz="9137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4" algn="l" defTabSz="9137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2" algn="l" defTabSz="9137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1" algn="l" defTabSz="9137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8" algn="l" defTabSz="9137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0" y="0"/>
            <a:ext cx="10160000" cy="761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29038" y="4067175"/>
            <a:ext cx="4106862" cy="1290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2" r:id="rId1"/>
  </p:sldLayoutIdLst>
  <p:txStyles>
    <p:titleStyle>
      <a:lvl1pPr algn="l" defTabSz="4556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i="1">
          <a:solidFill>
            <a:srgbClr val="FF3333"/>
          </a:solidFill>
          <a:latin typeface="+mj-lt"/>
          <a:ea typeface="Arial Unicode MS" pitchFamily="34" charset="-128"/>
          <a:cs typeface="+mj-cs"/>
        </a:defRPr>
      </a:lvl1pPr>
      <a:lvl2pPr algn="l" defTabSz="4556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i="1">
          <a:solidFill>
            <a:srgbClr val="FF3333"/>
          </a:solidFill>
          <a:latin typeface="Arial" charset="0"/>
          <a:ea typeface="Arial Unicode MS" pitchFamily="34" charset="-128"/>
          <a:cs typeface="Arial Unicode MS" charset="0"/>
        </a:defRPr>
      </a:lvl2pPr>
      <a:lvl3pPr algn="l" defTabSz="4556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i="1">
          <a:solidFill>
            <a:srgbClr val="FF3333"/>
          </a:solidFill>
          <a:latin typeface="Arial" charset="0"/>
          <a:ea typeface="Arial Unicode MS" pitchFamily="34" charset="-128"/>
          <a:cs typeface="Arial Unicode MS" charset="0"/>
        </a:defRPr>
      </a:lvl3pPr>
      <a:lvl4pPr algn="l" defTabSz="4556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i="1">
          <a:solidFill>
            <a:srgbClr val="FF3333"/>
          </a:solidFill>
          <a:latin typeface="Arial" charset="0"/>
          <a:ea typeface="Arial Unicode MS" pitchFamily="34" charset="-128"/>
          <a:cs typeface="Arial Unicode MS" charset="0"/>
        </a:defRPr>
      </a:lvl4pPr>
      <a:lvl5pPr algn="l" defTabSz="4556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i="1">
          <a:solidFill>
            <a:srgbClr val="FF3333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340" indent="-228576" algn="l" defTabSz="45715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i="1">
          <a:solidFill>
            <a:srgbClr val="FF3333"/>
          </a:solidFill>
          <a:latin typeface="Arial" charset="0"/>
          <a:cs typeface="Arial Unicode MS" charset="0"/>
        </a:defRPr>
      </a:lvl6pPr>
      <a:lvl7pPr marL="2971492" indent="-228576" algn="l" defTabSz="45715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i="1">
          <a:solidFill>
            <a:srgbClr val="FF3333"/>
          </a:solidFill>
          <a:latin typeface="Arial" charset="0"/>
          <a:cs typeface="Arial Unicode MS" charset="0"/>
        </a:defRPr>
      </a:lvl7pPr>
      <a:lvl8pPr marL="3428645" indent="-228576" algn="l" defTabSz="45715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i="1">
          <a:solidFill>
            <a:srgbClr val="FF3333"/>
          </a:solidFill>
          <a:latin typeface="Arial" charset="0"/>
          <a:cs typeface="Arial Unicode MS" charset="0"/>
        </a:defRPr>
      </a:lvl8pPr>
      <a:lvl9pPr marL="3885797" indent="-228576" algn="l" defTabSz="45715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i="1">
          <a:solidFill>
            <a:srgbClr val="FF3333"/>
          </a:solidFill>
          <a:latin typeface="Arial" charset="0"/>
          <a:cs typeface="Arial Unicode MS" charset="0"/>
        </a:defRPr>
      </a:lvl9pPr>
    </p:titleStyle>
    <p:bodyStyle>
      <a:lvl1pPr marL="341313" indent="-341313" algn="l" defTabSz="45561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1363" indent="-284163" algn="l" defTabSz="45561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1413" indent="-227013" algn="l" defTabSz="45561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598613" indent="-227013" algn="l" defTabSz="45561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5813" indent="-227013" algn="l" defTabSz="45561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340" indent="-228576" algn="l" defTabSz="457152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492" indent="-228576" algn="l" defTabSz="457152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8645" indent="-228576" algn="l" defTabSz="457152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5797" indent="-228576" algn="l" defTabSz="457152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9063038" cy="3562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7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  <a:p>
            <a:pPr lvl="4"/>
            <a:r>
              <a:rPr lang="en-GB" altLang="ru-RU" smtClean="0"/>
              <a:t>Eighth Outline Level</a:t>
            </a:r>
          </a:p>
          <a:p>
            <a:pPr lvl="4"/>
            <a:r>
              <a:rPr lang="en-GB" altLang="ru-RU" smtClean="0"/>
              <a:t>Ninth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7600" y="373063"/>
            <a:ext cx="5910263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title text format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4124325" y="6858000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defRPr sz="1200" b="1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7356D6B-4436-4E34-B78B-3F2FA9777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5" r:id="rId1"/>
    <p:sldLayoutId id="2147486756" r:id="rId2"/>
  </p:sldLayoutIdLst>
  <p:txStyles>
    <p:titleStyle>
      <a:lvl1pPr algn="l" defTabSz="4556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i="1">
          <a:solidFill>
            <a:srgbClr val="FF3333"/>
          </a:solidFill>
          <a:latin typeface="+mj-lt"/>
          <a:ea typeface="Arial Unicode MS" pitchFamily="34" charset="-128"/>
          <a:cs typeface="+mj-cs"/>
        </a:defRPr>
      </a:lvl1pPr>
      <a:lvl2pPr algn="l" defTabSz="4556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i="1">
          <a:solidFill>
            <a:srgbClr val="FF3333"/>
          </a:solidFill>
          <a:latin typeface="Arial" charset="0"/>
          <a:ea typeface="Arial Unicode MS" pitchFamily="34" charset="-128"/>
          <a:cs typeface="Arial Unicode MS" charset="0"/>
        </a:defRPr>
      </a:lvl2pPr>
      <a:lvl3pPr algn="l" defTabSz="4556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i="1">
          <a:solidFill>
            <a:srgbClr val="FF3333"/>
          </a:solidFill>
          <a:latin typeface="Arial" charset="0"/>
          <a:ea typeface="Arial Unicode MS" pitchFamily="34" charset="-128"/>
          <a:cs typeface="Arial Unicode MS" charset="0"/>
        </a:defRPr>
      </a:lvl3pPr>
      <a:lvl4pPr algn="l" defTabSz="4556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i="1">
          <a:solidFill>
            <a:srgbClr val="FF3333"/>
          </a:solidFill>
          <a:latin typeface="Arial" charset="0"/>
          <a:ea typeface="Arial Unicode MS" pitchFamily="34" charset="-128"/>
          <a:cs typeface="Arial Unicode MS" charset="0"/>
        </a:defRPr>
      </a:lvl4pPr>
      <a:lvl5pPr algn="l" defTabSz="4556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i="1">
          <a:solidFill>
            <a:srgbClr val="FF3333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340" indent="-228576" algn="l" defTabSz="45715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i="1">
          <a:solidFill>
            <a:srgbClr val="FF3333"/>
          </a:solidFill>
          <a:latin typeface="Arial" charset="0"/>
          <a:cs typeface="Arial Unicode MS" charset="0"/>
        </a:defRPr>
      </a:lvl6pPr>
      <a:lvl7pPr marL="2971492" indent="-228576" algn="l" defTabSz="45715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i="1">
          <a:solidFill>
            <a:srgbClr val="FF3333"/>
          </a:solidFill>
          <a:latin typeface="Arial" charset="0"/>
          <a:cs typeface="Arial Unicode MS" charset="0"/>
        </a:defRPr>
      </a:lvl7pPr>
      <a:lvl8pPr marL="3428645" indent="-228576" algn="l" defTabSz="45715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i="1">
          <a:solidFill>
            <a:srgbClr val="FF3333"/>
          </a:solidFill>
          <a:latin typeface="Arial" charset="0"/>
          <a:cs typeface="Arial Unicode MS" charset="0"/>
        </a:defRPr>
      </a:lvl8pPr>
      <a:lvl9pPr marL="3885797" indent="-228576" algn="l" defTabSz="45715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i="1">
          <a:solidFill>
            <a:srgbClr val="FF3333"/>
          </a:solidFill>
          <a:latin typeface="Arial" charset="0"/>
          <a:cs typeface="Arial Unicode MS" charset="0"/>
        </a:defRPr>
      </a:lvl9pPr>
    </p:titleStyle>
    <p:bodyStyle>
      <a:lvl1pPr marL="341313" indent="-341313" algn="l" defTabSz="45561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17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1363" indent="-284163" algn="l" defTabSz="45561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17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1413" indent="-227013" algn="l" defTabSz="45561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17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8613" indent="-227013" algn="l" defTabSz="45561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17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5813" indent="-227013" algn="l" defTabSz="45561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17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340" indent="-228576" algn="l" defTabSz="457152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4C4C4C"/>
          </a:solidFill>
          <a:latin typeface="+mn-lt"/>
          <a:cs typeface="+mn-cs"/>
        </a:defRPr>
      </a:lvl6pPr>
      <a:lvl7pPr marL="2971492" indent="-228576" algn="l" defTabSz="457152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4C4C4C"/>
          </a:solidFill>
          <a:latin typeface="+mn-lt"/>
          <a:cs typeface="+mn-cs"/>
        </a:defRPr>
      </a:lvl7pPr>
      <a:lvl8pPr marL="3428645" indent="-228576" algn="l" defTabSz="457152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4C4C4C"/>
          </a:solidFill>
          <a:latin typeface="+mn-lt"/>
          <a:cs typeface="+mn-cs"/>
        </a:defRPr>
      </a:lvl8pPr>
      <a:lvl9pPr marL="3885797" indent="-228576" algn="l" defTabSz="457152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arkhipov.m\Desktop\13.jpg"/>
          <p:cNvPicPr>
            <a:picLocks noChangeAspect="1" noChangeArrowheads="1"/>
          </p:cNvPicPr>
          <p:nvPr/>
        </p:nvPicPr>
        <p:blipFill>
          <a:blip r:embed="rId3" cstate="print"/>
          <a:srcRect l="16528" r="39316"/>
          <a:stretch>
            <a:fillRect/>
          </a:stretch>
        </p:blipFill>
        <p:spPr bwMode="auto">
          <a:xfrm>
            <a:off x="0" y="-7938"/>
            <a:ext cx="10080625" cy="7567613"/>
          </a:xfrm>
          <a:prstGeom prst="rect">
            <a:avLst/>
          </a:prstGeom>
          <a:solidFill>
            <a:schemeClr val="bg1">
              <a:alpha val="5294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0" y="-7938"/>
            <a:ext cx="10080625" cy="7567613"/>
          </a:xfrm>
          <a:prstGeom prst="rect">
            <a:avLst/>
          </a:prstGeom>
          <a:gradFill>
            <a:gsLst>
              <a:gs pos="99000">
                <a:srgbClr val="F8F8F8">
                  <a:lumMod val="32000"/>
                </a:srgbClr>
              </a:gs>
              <a:gs pos="0">
                <a:schemeClr val="bg1"/>
              </a:gs>
              <a:gs pos="15000">
                <a:schemeClr val="bg1">
                  <a:alpha val="0"/>
                  <a:lumMod val="87000"/>
                  <a:lumOff val="13000"/>
                </a:schemeClr>
              </a:gs>
            </a:gsLst>
            <a:lin ang="120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Font typeface="Times New Roman" pitchFamily="16" charset="0"/>
              <a:buNone/>
              <a:defRPr/>
            </a:pPr>
            <a:endParaRPr lang="ru-RU" dirty="0">
              <a:cs typeface="Arial Unicode MS" charset="0"/>
            </a:endParaRPr>
          </a:p>
        </p:txBody>
      </p:sp>
      <p:pic>
        <p:nvPicPr>
          <p:cNvPr id="8196" name="Picture 5" descr="http://private.fintender.ru/content/styles/images/fs_blanc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776" y="179437"/>
            <a:ext cx="3057426" cy="151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431800" y="2279650"/>
            <a:ext cx="5761038" cy="301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 dirty="0">
                <a:latin typeface="Franklin Gothic Medium Cond" pitchFamily="34" charset="0"/>
              </a:rPr>
              <a:t>Сервис Банковских Гарантий:</a:t>
            </a:r>
          </a:p>
          <a:p>
            <a:endParaRPr lang="ru-RU" altLang="ru-RU" sz="2800" b="1" dirty="0">
              <a:latin typeface="Franklin Gothic Medium Cond" pitchFamily="34" charset="0"/>
            </a:endParaRPr>
          </a:p>
          <a:p>
            <a:r>
              <a:rPr lang="ru-RU" altLang="ru-RU" sz="2800" b="1" dirty="0">
                <a:latin typeface="Franklin Gothic Medium Cond" pitchFamily="34" charset="0"/>
              </a:rPr>
              <a:t>Новые </a:t>
            </a:r>
            <a:r>
              <a:rPr lang="ru-RU" altLang="ru-RU" sz="2800" b="1" dirty="0" smtClean="0">
                <a:latin typeface="Franklin Gothic Medium Cond" pitchFamily="34" charset="0"/>
              </a:rPr>
              <a:t>возможности  для малого и среднего бизнеса по </a:t>
            </a:r>
            <a:r>
              <a:rPr lang="ru-RU" altLang="ru-RU" sz="2800" b="1" dirty="0">
                <a:latin typeface="Franklin Gothic Medium Cond" pitchFamily="34" charset="0"/>
              </a:rPr>
              <a:t>обеспечению исполнения </a:t>
            </a:r>
            <a:r>
              <a:rPr lang="ru-RU" altLang="ru-RU" sz="2800" b="1" dirty="0" err="1" smtClean="0">
                <a:latin typeface="Franklin Gothic Medium Cond" pitchFamily="34" charset="0"/>
              </a:rPr>
              <a:t>госконтрактов</a:t>
            </a:r>
            <a:r>
              <a:rPr lang="ru-RU" altLang="ru-RU" sz="2800" b="1" dirty="0" smtClean="0">
                <a:latin typeface="Franklin Gothic Medium Cond" pitchFamily="34" charset="0"/>
              </a:rPr>
              <a:t> в регионе.</a:t>
            </a:r>
            <a:r>
              <a:rPr lang="ru-RU" altLang="ru-RU" sz="2800" b="1" dirty="0">
                <a:latin typeface="Franklin Gothic Medium Cond" pitchFamily="34" charset="0"/>
              </a:rPr>
              <a:t>	</a:t>
            </a:r>
          </a:p>
          <a:p>
            <a:endParaRPr lang="ru-RU" altLang="ru-RU" sz="2800" b="1" dirty="0" smtClean="0">
              <a:latin typeface="Franklin Gothic Medium Cond" pitchFamily="34" charset="0"/>
            </a:endParaRPr>
          </a:p>
          <a:p>
            <a:r>
              <a:rPr lang="ru-RU" altLang="ru-RU" sz="2800" b="1" dirty="0" smtClean="0">
                <a:latin typeface="Franklin Gothic Medium Cond" pitchFamily="34" charset="0"/>
              </a:rPr>
              <a:t>44-ФЗ</a:t>
            </a:r>
            <a:endParaRPr lang="ru-RU" altLang="ru-RU" sz="2800" b="1" dirty="0">
              <a:latin typeface="Franklin Gothic Medium Cond" pitchFamily="34" charset="0"/>
            </a:endParaRP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444500" y="6948488"/>
            <a:ext cx="6969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0000"/>
                </a:solidFill>
              </a:rPr>
              <a:t>2014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3455988" y="765175"/>
            <a:ext cx="18907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dirty="0"/>
              <a:t>www.fintender.ru</a:t>
            </a:r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khipov.m\Desktop\13.jpg"/>
          <p:cNvPicPr>
            <a:picLocks noChangeAspect="1" noChangeArrowheads="1"/>
          </p:cNvPicPr>
          <p:nvPr/>
        </p:nvPicPr>
        <p:blipFill>
          <a:blip r:embed="rId3" cstate="print"/>
          <a:srcRect l="60851"/>
          <a:stretch>
            <a:fillRect/>
          </a:stretch>
        </p:blipFill>
        <p:spPr bwMode="auto">
          <a:xfrm>
            <a:off x="0" y="-36513"/>
            <a:ext cx="10080625" cy="759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-1" y="-51530"/>
            <a:ext cx="10080625" cy="7632774"/>
          </a:xfrm>
          <a:prstGeom prst="rect">
            <a:avLst/>
          </a:prstGeom>
          <a:gradFill>
            <a:gsLst>
              <a:gs pos="90000">
                <a:srgbClr val="F8F8F8">
                  <a:alpha val="76000"/>
                  <a:lumMod val="32000"/>
                </a:srgbClr>
              </a:gs>
              <a:gs pos="0">
                <a:schemeClr val="bg1"/>
              </a:gs>
              <a:gs pos="20000">
                <a:schemeClr val="bg1">
                  <a:alpha val="0"/>
                  <a:lumMod val="87000"/>
                  <a:lumOff val="13000"/>
                </a:schemeClr>
              </a:gs>
            </a:gsLst>
            <a:lin ang="210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Font typeface="Times New Roman" pitchFamily="16" charset="0"/>
              <a:buNone/>
              <a:defRPr/>
            </a:pPr>
            <a:endParaRPr lang="ru-RU" dirty="0">
              <a:cs typeface="Arial Unicode MS" charset="0"/>
            </a:endParaRPr>
          </a:p>
        </p:txBody>
      </p:sp>
      <p:pic>
        <p:nvPicPr>
          <p:cNvPr id="16390" name="Picture 5" descr="http://private.fintender.ru/content/styles/images/fs_blanco.png"/>
          <p:cNvPicPr>
            <a:picLocks noChangeAspect="1" noChangeArrowheads="1"/>
          </p:cNvPicPr>
          <p:nvPr/>
        </p:nvPicPr>
        <p:blipFill>
          <a:blip r:embed="rId4" cstate="print"/>
          <a:srcRect l="5984" r="53497" b="18661"/>
          <a:stretch>
            <a:fillRect/>
          </a:stretch>
        </p:blipFill>
        <p:spPr bwMode="auto">
          <a:xfrm>
            <a:off x="5616376" y="482269"/>
            <a:ext cx="1521767" cy="151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23"/>
          <p:cNvSpPr txBox="1">
            <a:spLocks noChangeArrowheads="1"/>
          </p:cNvSpPr>
          <p:nvPr/>
        </p:nvSpPr>
        <p:spPr bwMode="auto">
          <a:xfrm>
            <a:off x="4608264" y="1965506"/>
            <a:ext cx="5885034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spcAft>
                <a:spcPts val="1425"/>
              </a:spcAft>
              <a:buChar char="•"/>
              <a:defRPr sz="1700" i="1">
                <a:solidFill>
                  <a:srgbClr val="4C4C4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spcAft>
                <a:spcPts val="1138"/>
              </a:spcAft>
              <a:buChar char="–"/>
              <a:defRPr sz="1700" i="1">
                <a:solidFill>
                  <a:srgbClr val="4C4C4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spcAft>
                <a:spcPts val="850"/>
              </a:spcAft>
              <a:buChar char="•"/>
              <a:defRPr sz="1700" i="1">
                <a:solidFill>
                  <a:srgbClr val="4C4C4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spcAft>
                <a:spcPts val="575"/>
              </a:spcAft>
              <a:buChar char="–"/>
              <a:defRPr sz="1700" i="1">
                <a:solidFill>
                  <a:srgbClr val="4C4C4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spcAft>
                <a:spcPts val="288"/>
              </a:spcAft>
              <a:buChar char="»"/>
              <a:defRPr sz="1700" i="1">
                <a:solidFill>
                  <a:srgbClr val="4C4C4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402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700" i="1">
                <a:solidFill>
                  <a:srgbClr val="4C4C4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402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700" i="1">
                <a:solidFill>
                  <a:srgbClr val="4C4C4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402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700" i="1">
                <a:solidFill>
                  <a:srgbClr val="4C4C4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402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700" i="1">
                <a:solidFill>
                  <a:srgbClr val="4C4C4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ru-RU" altLang="ru-RU" sz="2400" i="0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marL="0" indent="0" eaLnBrk="1">
              <a:spcAft>
                <a:spcPts val="1800"/>
              </a:spcAft>
              <a:buClr>
                <a:srgbClr val="FF0000"/>
              </a:buClr>
              <a:buFont typeface="Times New Roman" pitchFamily="18" charset="0"/>
              <a:buNone/>
              <a:defRPr/>
            </a:pPr>
            <a:r>
              <a:rPr lang="ru-RU" altLang="ru-RU" sz="3200" b="1" i="0" dirty="0" smtClean="0">
                <a:solidFill>
                  <a:schemeClr val="tx1"/>
                </a:solidFill>
                <a:latin typeface="Franklin Gothic Medium Cond" pitchFamily="34" charset="0"/>
              </a:rPr>
              <a:t>СПАСИБО ЗА ВНИМАНИЕ !</a:t>
            </a:r>
          </a:p>
        </p:txBody>
      </p:sp>
      <p:sp>
        <p:nvSpPr>
          <p:cNvPr id="16392" name="Прямоугольник 2"/>
          <p:cNvSpPr>
            <a:spLocks noChangeArrowheads="1"/>
          </p:cNvSpPr>
          <p:nvPr/>
        </p:nvSpPr>
        <p:spPr bwMode="auto">
          <a:xfrm>
            <a:off x="3742305" y="3219685"/>
            <a:ext cx="6030913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1"/>
                </a:solidFill>
                <a:cs typeface="Arial" charset="0"/>
              </a:rPr>
              <a:t>+7 </a:t>
            </a:r>
            <a:r>
              <a:rPr lang="ru-RU" altLang="ru-RU" sz="2800" b="1" dirty="0" smtClean="0">
                <a:solidFill>
                  <a:schemeClr val="tx1"/>
                </a:solidFill>
                <a:cs typeface="Arial" charset="0"/>
              </a:rPr>
              <a:t>(812) 380-30-80</a:t>
            </a:r>
          </a:p>
          <a:p>
            <a:pPr algn="ctr"/>
            <a:r>
              <a:rPr lang="ru-RU" altLang="ru-RU" sz="2800" b="1" dirty="0" smtClean="0">
                <a:solidFill>
                  <a:schemeClr val="tx1"/>
                </a:solidFill>
                <a:cs typeface="Arial" charset="0"/>
              </a:rPr>
              <a:t>+7 (906) 275-44-06 </a:t>
            </a:r>
            <a:endParaRPr lang="ru-RU" altLang="ru-RU" sz="2800" b="1" dirty="0">
              <a:solidFill>
                <a:schemeClr val="tx1"/>
              </a:solidFill>
              <a:cs typeface="Arial" charset="0"/>
            </a:endParaRPr>
          </a:p>
          <a:p>
            <a:pPr algn="ctr"/>
            <a:r>
              <a:rPr lang="ru-RU" altLang="ru-RU" sz="2800" b="1" dirty="0" smtClean="0">
                <a:solidFill>
                  <a:schemeClr val="tx1"/>
                </a:solidFill>
                <a:cs typeface="Arial" charset="0"/>
              </a:rPr>
              <a:t>Гурьянова Юлия Игоревна</a:t>
            </a:r>
            <a:endParaRPr lang="en-US" altLang="ru-RU" sz="2400" b="1" dirty="0">
              <a:solidFill>
                <a:schemeClr val="tx1"/>
              </a:solidFill>
              <a:cs typeface="Arial" charset="0"/>
            </a:endParaRPr>
          </a:p>
          <a:p>
            <a:pPr algn="ctr"/>
            <a:endParaRPr lang="ru-RU" altLang="ru-RU" sz="2800" b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020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0"/>
            <a:ext cx="10080625" cy="7596261"/>
          </a:xfrm>
          <a:prstGeom prst="rect">
            <a:avLst/>
          </a:prstGeom>
          <a:gradFill>
            <a:gsLst>
              <a:gs pos="28000">
                <a:srgbClr val="F8F8F8">
                  <a:alpha val="76000"/>
                  <a:lumMod val="32000"/>
                </a:srgbClr>
              </a:gs>
              <a:gs pos="0">
                <a:schemeClr val="bg1"/>
              </a:gs>
              <a:gs pos="0">
                <a:schemeClr val="bg1">
                  <a:alpha val="0"/>
                  <a:lumMod val="87000"/>
                  <a:lumOff val="13000"/>
                </a:schemeClr>
              </a:gs>
            </a:gsLst>
            <a:lin ang="210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Font typeface="Times New Roman" pitchFamily="16" charset="0"/>
              <a:buNone/>
              <a:defRPr/>
            </a:pPr>
            <a:endParaRPr lang="ru-RU" dirty="0">
              <a:cs typeface="Arial Unicode MS" charset="0"/>
            </a:endParaRPr>
          </a:p>
        </p:txBody>
      </p:sp>
      <p:pic>
        <p:nvPicPr>
          <p:cNvPr id="10246" name="Picture 5" descr="http://private.fintender.ru/content/styles/images/fs_blanco.png"/>
          <p:cNvPicPr>
            <a:picLocks noChangeAspect="1" noChangeArrowheads="1"/>
          </p:cNvPicPr>
          <p:nvPr/>
        </p:nvPicPr>
        <p:blipFill>
          <a:blip r:embed="rId3" cstate="print"/>
          <a:srcRect l="5984" r="53497" b="18661"/>
          <a:stretch>
            <a:fillRect/>
          </a:stretch>
        </p:blipFill>
        <p:spPr bwMode="auto">
          <a:xfrm>
            <a:off x="442913" y="123825"/>
            <a:ext cx="10795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23"/>
          <p:cNvSpPr txBox="1">
            <a:spLocks noChangeArrowheads="1"/>
          </p:cNvSpPr>
          <p:nvPr/>
        </p:nvSpPr>
        <p:spPr bwMode="auto">
          <a:xfrm>
            <a:off x="576064" y="1432300"/>
            <a:ext cx="9432800" cy="582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Предоставление банковской гарантии исполнения контракта, предусмотренное 44-ФЗ, может оказаться неисполнимым</a:t>
            </a:r>
            <a:r>
              <a:rPr lang="en-US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в связи с необходимостью:</a:t>
            </a:r>
          </a:p>
          <a:p>
            <a:pPr marL="1073150" lvl="2" indent="-282575">
              <a:spcAft>
                <a:spcPts val="0"/>
              </a:spcAft>
              <a:buClr>
                <a:srgbClr val="F8F8F8"/>
              </a:buClr>
              <a:buFont typeface="Courier New" pitchFamily="49" charset="0"/>
              <a:buChar char="o"/>
            </a:pPr>
            <a:r>
              <a:rPr lang="ru-RU" altLang="ru-RU" sz="2400" dirty="0">
                <a:solidFill>
                  <a:schemeClr val="tx1"/>
                </a:solidFill>
                <a:latin typeface="Franklin Gothic Medium Cond" pitchFamily="34" charset="0"/>
              </a:rPr>
              <a:t>	</a:t>
            </a: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предоставления большого объема документов,</a:t>
            </a:r>
          </a:p>
          <a:p>
            <a:pPr marL="1073150" lvl="2" indent="-282575">
              <a:spcAft>
                <a:spcPts val="0"/>
              </a:spcAft>
              <a:buClr>
                <a:srgbClr val="F8F8F8"/>
              </a:buClr>
              <a:buFont typeface="Courier New" pitchFamily="49" charset="0"/>
              <a:buChar char="o"/>
            </a:pP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	открытия расчетного счета,</a:t>
            </a:r>
          </a:p>
          <a:p>
            <a:pPr marL="1073150" lvl="2" indent="-282575">
              <a:spcAft>
                <a:spcPts val="0"/>
              </a:spcAft>
              <a:buClr>
                <a:srgbClr val="F8F8F8"/>
              </a:buClr>
              <a:buFont typeface="Courier New" pitchFamily="49" charset="0"/>
              <a:buChar char="o"/>
            </a:pPr>
            <a:r>
              <a:rPr lang="ru-RU" altLang="ru-RU" sz="2400" dirty="0">
                <a:solidFill>
                  <a:schemeClr val="tx1"/>
                </a:solidFill>
                <a:latin typeface="Franklin Gothic Medium Cond" pitchFamily="34" charset="0"/>
              </a:rPr>
              <a:t>	</a:t>
            </a: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физического </a:t>
            </a:r>
            <a:r>
              <a:rPr lang="ru-RU" altLang="ru-RU" sz="2400" dirty="0">
                <a:solidFill>
                  <a:schemeClr val="tx1"/>
                </a:solidFill>
                <a:latin typeface="Franklin Gothic Medium Cond" pitchFamily="34" charset="0"/>
              </a:rPr>
              <a:t>посещения </a:t>
            </a: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 банка, </a:t>
            </a:r>
            <a:endParaRPr lang="ru-RU" altLang="ru-RU" sz="2400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marL="1073150" lvl="1">
              <a:spcAft>
                <a:spcPts val="1800"/>
              </a:spcAft>
              <a:buClr>
                <a:srgbClr val="F8F8F8"/>
              </a:buClr>
              <a:buFont typeface="Courier New" pitchFamily="49" charset="0"/>
              <a:buChar char="o"/>
            </a:pPr>
            <a:r>
              <a:rPr lang="ru-RU" altLang="ru-RU" sz="2400" dirty="0">
                <a:solidFill>
                  <a:schemeClr val="tx1"/>
                </a:solidFill>
                <a:latin typeface="Franklin Gothic Medium Cond" pitchFamily="34" charset="0"/>
              </a:rPr>
              <a:t>	</a:t>
            </a: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предоставления залогов и/или поручительств.</a:t>
            </a:r>
            <a:r>
              <a:rPr lang="ru-RU" altLang="ru-RU" sz="2400" dirty="0">
                <a:solidFill>
                  <a:schemeClr val="tx1"/>
                </a:solidFill>
                <a:latin typeface="Franklin Gothic Medium Cond" pitchFamily="34" charset="0"/>
              </a:rPr>
              <a:t>	</a:t>
            </a:r>
            <a:endParaRPr lang="ru-RU" altLang="ru-RU" sz="2400" dirty="0" smtClean="0">
              <a:solidFill>
                <a:schemeClr val="tx1"/>
              </a:solidFill>
              <a:latin typeface="Franklin Gothic Medium Cond" pitchFamily="34" charset="0"/>
            </a:endParaRPr>
          </a:p>
          <a:p>
            <a:pPr marL="266700" indent="-266700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Сложности с территориальной удаленностью от банка-гаранта.</a:t>
            </a:r>
          </a:p>
          <a:p>
            <a:pPr marL="342900" indent="-342900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Субъекты Малого Предпринимательства (СМП)– наиболее чувствительны к данным особенностям.</a:t>
            </a:r>
          </a:p>
          <a:p>
            <a:pPr marL="342900" indent="-342900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Зачастую неизбежный выход – обращение к «серым» схемам </a:t>
            </a:r>
            <a:r>
              <a:rPr lang="ru-RU" altLang="ru-RU" sz="2400" dirty="0">
                <a:solidFill>
                  <a:schemeClr val="tx1"/>
                </a:solidFill>
                <a:latin typeface="Franklin Gothic Medium Cond" pitchFamily="34" charset="0"/>
              </a:rPr>
              <a:t>на рынке </a:t>
            </a: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БГ, недобросовестным банкам, агентам и посредникам.	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536256" y="222250"/>
            <a:ext cx="5184576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3600" b="1" dirty="0" smtClean="0">
                <a:latin typeface="Franklin Gothic Medium Cond" pitchFamily="34" charset="0"/>
              </a:rPr>
              <a:t>Объективные сложности</a:t>
            </a:r>
            <a:endParaRPr lang="ru-RU" altLang="ru-RU" sz="36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28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0"/>
            <a:ext cx="10080625" cy="7596261"/>
          </a:xfrm>
          <a:prstGeom prst="rect">
            <a:avLst/>
          </a:prstGeom>
          <a:gradFill>
            <a:gsLst>
              <a:gs pos="28000">
                <a:srgbClr val="F8F8F8">
                  <a:alpha val="76000"/>
                  <a:lumMod val="32000"/>
                </a:srgbClr>
              </a:gs>
              <a:gs pos="0">
                <a:schemeClr val="bg1"/>
              </a:gs>
              <a:gs pos="0">
                <a:schemeClr val="bg1">
                  <a:alpha val="0"/>
                  <a:lumMod val="87000"/>
                  <a:lumOff val="13000"/>
                </a:schemeClr>
              </a:gs>
            </a:gsLst>
            <a:lin ang="210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Font typeface="Times New Roman" pitchFamily="16" charset="0"/>
              <a:buNone/>
              <a:defRPr/>
            </a:pPr>
            <a:endParaRPr lang="ru-RU" dirty="0">
              <a:cs typeface="Arial Unicode MS" charset="0"/>
            </a:endParaRPr>
          </a:p>
        </p:txBody>
      </p:sp>
      <p:pic>
        <p:nvPicPr>
          <p:cNvPr id="10246" name="Picture 5" descr="http://private.fintender.ru/content/styles/images/fs_blanco.png"/>
          <p:cNvPicPr>
            <a:picLocks noChangeAspect="1" noChangeArrowheads="1"/>
          </p:cNvPicPr>
          <p:nvPr/>
        </p:nvPicPr>
        <p:blipFill>
          <a:blip r:embed="rId3" cstate="print"/>
          <a:srcRect l="5984" r="53497" b="18661"/>
          <a:stretch>
            <a:fillRect/>
          </a:stretch>
        </p:blipFill>
        <p:spPr bwMode="auto">
          <a:xfrm>
            <a:off x="442913" y="123825"/>
            <a:ext cx="10795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23"/>
          <p:cNvSpPr txBox="1">
            <a:spLocks noChangeArrowheads="1"/>
          </p:cNvSpPr>
          <p:nvPr/>
        </p:nvSpPr>
        <p:spPr bwMode="auto">
          <a:xfrm>
            <a:off x="39652" y="1403647"/>
            <a:ext cx="9792840" cy="597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82675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Получение нелегитимных гарантий, не отраженных на балансе банка и не  подтвержденных в Реестре Федерального Казначейства;</a:t>
            </a:r>
          </a:p>
          <a:p>
            <a:pPr marL="1082675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Срыв подписания контракта по уже выигранному аукциону;</a:t>
            </a:r>
          </a:p>
          <a:p>
            <a:pPr marL="1082675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Срыв регламентов исполнения </a:t>
            </a:r>
            <a:r>
              <a:rPr lang="ru-RU" altLang="ru-RU" sz="2400" dirty="0" err="1" smtClean="0">
                <a:solidFill>
                  <a:schemeClr val="tx1"/>
                </a:solidFill>
                <a:latin typeface="Franklin Gothic Medium Cond" pitchFamily="34" charset="0"/>
              </a:rPr>
              <a:t>госзакупок</a:t>
            </a: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;</a:t>
            </a:r>
          </a:p>
          <a:p>
            <a:pPr marL="1082675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Неисполнение недобросовестным банком финансовых обязательств по гарантии;</a:t>
            </a:r>
          </a:p>
          <a:p>
            <a:pPr marL="1082675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Фактическое подавление конкурентной среды в </a:t>
            </a:r>
            <a:r>
              <a:rPr lang="ru-RU" altLang="ru-RU" sz="2400" dirty="0" err="1" smtClean="0">
                <a:solidFill>
                  <a:schemeClr val="tx1"/>
                </a:solidFill>
                <a:latin typeface="Franklin Gothic Medium Cond" pitchFamily="34" charset="0"/>
              </a:rPr>
              <a:t>госзакупках</a:t>
            </a: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, в первую очередь – для СМП;</a:t>
            </a:r>
          </a:p>
          <a:p>
            <a:pPr marL="1082675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Как следствие, снижение </a:t>
            </a:r>
            <a:r>
              <a:rPr lang="ru-RU" altLang="ru-RU" sz="2400" dirty="0">
                <a:solidFill>
                  <a:schemeClr val="tx1"/>
                </a:solidFill>
                <a:latin typeface="Franklin Gothic Medium Cond" pitchFamily="34" charset="0"/>
              </a:rPr>
              <a:t>эффективности </a:t>
            </a:r>
            <a:r>
              <a:rPr lang="ru-RU" altLang="ru-RU" sz="2400" dirty="0" err="1">
                <a:solidFill>
                  <a:schemeClr val="tx1"/>
                </a:solidFill>
                <a:latin typeface="Franklin Gothic Medium Cond" pitchFamily="34" charset="0"/>
              </a:rPr>
              <a:t>госзакупок</a:t>
            </a:r>
            <a:r>
              <a:rPr lang="ru-RU" altLang="ru-RU" sz="2400" dirty="0">
                <a:solidFill>
                  <a:schemeClr val="tx1"/>
                </a:solidFill>
                <a:latin typeface="Franklin Gothic Medium Cond" pitchFamily="34" charset="0"/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из-за высоких издержек;</a:t>
            </a:r>
          </a:p>
          <a:p>
            <a:pPr marL="1082675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Серьезные </a:t>
            </a:r>
            <a:r>
              <a:rPr lang="ru-RU" altLang="ru-RU" sz="2400" dirty="0" err="1" smtClean="0">
                <a:solidFill>
                  <a:schemeClr val="tx1"/>
                </a:solidFill>
                <a:latin typeface="Franklin Gothic Medium Cond" pitchFamily="34" charset="0"/>
              </a:rPr>
              <a:t>репутационные</a:t>
            </a: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 риски всех участников </a:t>
            </a:r>
            <a:r>
              <a:rPr lang="ru-RU" altLang="ru-RU" sz="2400" dirty="0" err="1" smtClean="0">
                <a:solidFill>
                  <a:schemeClr val="tx1"/>
                </a:solidFill>
                <a:latin typeface="Franklin Gothic Medium Cond" pitchFamily="34" charset="0"/>
              </a:rPr>
              <a:t>госзакупок</a:t>
            </a: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.</a:t>
            </a:r>
            <a:endParaRPr lang="ru-RU" altLang="ru-RU" sz="2400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marL="1082675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ru-RU" altLang="ru-RU" sz="2400" dirty="0">
              <a:latin typeface="Franklin Gothic Medium Cond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392240" y="389797"/>
            <a:ext cx="5184576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3600" b="1" dirty="0" smtClean="0">
                <a:latin typeface="Franklin Gothic Medium Cond" pitchFamily="34" charset="0"/>
              </a:rPr>
              <a:t>Риски</a:t>
            </a:r>
            <a:endParaRPr lang="ru-RU" altLang="ru-RU" sz="36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2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10080625" cy="7596261"/>
          </a:xfrm>
          <a:prstGeom prst="rect">
            <a:avLst/>
          </a:prstGeom>
          <a:gradFill>
            <a:gsLst>
              <a:gs pos="28000">
                <a:srgbClr val="F8F8F8">
                  <a:alpha val="76000"/>
                  <a:lumMod val="32000"/>
                </a:srgbClr>
              </a:gs>
              <a:gs pos="0">
                <a:schemeClr val="bg1"/>
              </a:gs>
              <a:gs pos="0">
                <a:schemeClr val="bg1">
                  <a:alpha val="0"/>
                  <a:lumMod val="87000"/>
                  <a:lumOff val="13000"/>
                </a:schemeClr>
              </a:gs>
            </a:gsLst>
            <a:lin ang="210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Font typeface="Times New Roman" pitchFamily="16" charset="0"/>
              <a:buNone/>
              <a:defRPr/>
            </a:pPr>
            <a:endParaRPr lang="ru-RU" dirty="0">
              <a:cs typeface="Arial Unicode MS" charset="0"/>
            </a:endParaRPr>
          </a:p>
        </p:txBody>
      </p:sp>
      <p:pic>
        <p:nvPicPr>
          <p:cNvPr id="9222" name="Picture 5" descr="http://private.fintender.ru/content/styles/images/fs_blanco.png"/>
          <p:cNvPicPr>
            <a:picLocks noChangeAspect="1" noChangeArrowheads="1"/>
          </p:cNvPicPr>
          <p:nvPr/>
        </p:nvPicPr>
        <p:blipFill>
          <a:blip r:embed="rId3" cstate="print"/>
          <a:srcRect l="5984" r="53497" b="18661"/>
          <a:stretch>
            <a:fillRect/>
          </a:stretch>
        </p:blipFill>
        <p:spPr bwMode="auto">
          <a:xfrm>
            <a:off x="442913" y="123825"/>
            <a:ext cx="10795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3"/>
          <p:cNvSpPr txBox="1">
            <a:spLocks noChangeArrowheads="1"/>
          </p:cNvSpPr>
          <p:nvPr/>
        </p:nvSpPr>
        <p:spPr bwMode="auto">
          <a:xfrm>
            <a:off x="1522413" y="222250"/>
            <a:ext cx="8340725" cy="163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3600" b="1" dirty="0" smtClean="0">
                <a:latin typeface="Franklin Gothic Medium Cond" pitchFamily="34" charset="0"/>
              </a:rPr>
              <a:t>Подходы к решению проблем</a:t>
            </a:r>
          </a:p>
          <a:p>
            <a:pPr algn="r"/>
            <a:r>
              <a:rPr lang="ru-RU" altLang="ru-RU" sz="3600" b="1" dirty="0" smtClean="0">
                <a:latin typeface="Franklin Gothic Medium Cond" pitchFamily="34" charset="0"/>
              </a:rPr>
              <a:t>Банковские гарантии</a:t>
            </a:r>
            <a:endParaRPr lang="ru-RU" altLang="ru-RU" sz="3600" b="1" dirty="0">
              <a:latin typeface="Franklin Gothic Medium Cond" pitchFamily="34" charset="0"/>
            </a:endParaRPr>
          </a:p>
          <a:p>
            <a:pPr algn="r"/>
            <a:endParaRPr lang="ru-RU" altLang="ru-RU" sz="3600" b="1" dirty="0">
              <a:latin typeface="Franklin Gothic Medium Cond" pitchFamily="34" charset="0"/>
            </a:endParaRPr>
          </a:p>
        </p:txBody>
      </p:sp>
      <p:sp>
        <p:nvSpPr>
          <p:cNvPr id="9224" name="TextBox 23"/>
          <p:cNvSpPr txBox="1">
            <a:spLocks noChangeArrowheads="1"/>
          </p:cNvSpPr>
          <p:nvPr/>
        </p:nvSpPr>
        <p:spPr bwMode="auto">
          <a:xfrm>
            <a:off x="785817" y="1708135"/>
            <a:ext cx="8683651" cy="49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2400" dirty="0" smtClean="0">
                <a:latin typeface="Franklin Gothic Medium Cond" pitchFamily="34" charset="0"/>
              </a:rPr>
              <a:t>На площадке РТС-тендер успешно опробован запуск инновационного Сервиса </a:t>
            </a:r>
            <a:r>
              <a:rPr lang="ru-RU" altLang="ru-RU" sz="2400" dirty="0">
                <a:latin typeface="Franklin Gothic Medium Cond" pitchFamily="34" charset="0"/>
              </a:rPr>
              <a:t>по экспресс-выдаче банковской </a:t>
            </a:r>
            <a:r>
              <a:rPr lang="ru-RU" altLang="ru-RU" sz="2400" dirty="0" smtClean="0">
                <a:latin typeface="Franklin Gothic Medium Cond" pitchFamily="34" charset="0"/>
              </a:rPr>
              <a:t>гарантии, не имеющий аналогов на рынке.</a:t>
            </a:r>
            <a:endParaRPr lang="ru-RU" altLang="ru-RU" sz="2400" dirty="0">
              <a:latin typeface="Franklin Gothic Medium Cond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2400" dirty="0" smtClean="0">
                <a:latin typeface="Franklin Gothic Medium Cond" pitchFamily="34" charset="0"/>
              </a:rPr>
              <a:t>Основные решаемые задачи: подтверждаемая 100%-я чистота и юридическая значимость сделок, полное отсутствие посредников среди сторон ЭДО, скорость (от 3-х часов вне зависимости от региона обращения). </a:t>
            </a:r>
            <a:endParaRPr lang="ru-RU" altLang="ru-RU" sz="2400" dirty="0">
              <a:latin typeface="Franklin Gothic Medium Cond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2400" dirty="0" smtClean="0">
                <a:latin typeface="Franklin Gothic Medium Cond" pitchFamily="34" charset="0"/>
              </a:rPr>
              <a:t>Сервис доступен всем участникам государственных и муниципальных закупок. </a:t>
            </a:r>
            <a:endParaRPr lang="ru-RU" altLang="ru-RU" sz="2400" dirty="0">
              <a:latin typeface="Franklin Gothic Medium Cond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2400" dirty="0" smtClean="0">
                <a:latin typeface="Franklin Gothic Medium Cond" pitchFamily="34" charset="0"/>
              </a:rPr>
              <a:t>Модульная архитектура позволяет расширять продуктовую линейку и привлекать к Сервису не только поставщиков, но и финансовые организации, что улучшит экономию заказчиков.</a:t>
            </a:r>
            <a:endParaRPr lang="ru-RU" altLang="ru-RU" sz="2400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21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khipov.m\Desktop\g_s_e.jpg"/>
          <p:cNvPicPr>
            <a:picLocks noChangeAspect="1" noChangeArrowheads="1"/>
          </p:cNvPicPr>
          <p:nvPr/>
        </p:nvPicPr>
        <p:blipFill>
          <a:blip r:embed="rId3" cstate="print"/>
          <a:srcRect l="55724" r="285"/>
          <a:stretch>
            <a:fillRect/>
          </a:stretch>
        </p:blipFill>
        <p:spPr bwMode="auto">
          <a:xfrm>
            <a:off x="0" y="0"/>
            <a:ext cx="10080625" cy="759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-1" y="0"/>
            <a:ext cx="10080625" cy="7596188"/>
          </a:xfrm>
          <a:prstGeom prst="rect">
            <a:avLst/>
          </a:prstGeom>
          <a:gradFill>
            <a:gsLst>
              <a:gs pos="66000">
                <a:srgbClr val="F8F8F8">
                  <a:alpha val="76000"/>
                  <a:lumMod val="32000"/>
                </a:srgbClr>
              </a:gs>
              <a:gs pos="0">
                <a:schemeClr val="bg1"/>
              </a:gs>
              <a:gs pos="26000">
                <a:schemeClr val="bg1">
                  <a:alpha val="0"/>
                  <a:lumMod val="87000"/>
                  <a:lumOff val="13000"/>
                </a:schemeClr>
              </a:gs>
            </a:gsLst>
            <a:lin ang="210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Font typeface="Times New Roman" pitchFamily="16" charset="0"/>
              <a:buNone/>
              <a:defRPr/>
            </a:pPr>
            <a:endParaRPr lang="ru-RU" dirty="0">
              <a:cs typeface="Arial Unicode MS" charset="0"/>
            </a:endParaRPr>
          </a:p>
        </p:txBody>
      </p:sp>
      <p:pic>
        <p:nvPicPr>
          <p:cNvPr id="11270" name="Picture 5" descr="http://private.fintender.ru/content/styles/images/fs_blanco.png"/>
          <p:cNvPicPr>
            <a:picLocks noChangeAspect="1" noChangeArrowheads="1"/>
          </p:cNvPicPr>
          <p:nvPr/>
        </p:nvPicPr>
        <p:blipFill>
          <a:blip r:embed="rId4" cstate="print"/>
          <a:srcRect l="5984" r="53497" b="18661"/>
          <a:stretch>
            <a:fillRect/>
          </a:stretch>
        </p:blipFill>
        <p:spPr bwMode="auto">
          <a:xfrm>
            <a:off x="442913" y="123825"/>
            <a:ext cx="10795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3"/>
          <p:cNvSpPr txBox="1">
            <a:spLocks noChangeArrowheads="1"/>
          </p:cNvSpPr>
          <p:nvPr/>
        </p:nvSpPr>
        <p:spPr bwMode="auto">
          <a:xfrm>
            <a:off x="4464248" y="1220982"/>
            <a:ext cx="4246563" cy="89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i="1" dirty="0">
                <a:solidFill>
                  <a:schemeClr val="tx1"/>
                </a:solidFill>
                <a:latin typeface="+mj-lt"/>
              </a:rPr>
              <a:t>Для всех субъектов </a:t>
            </a:r>
            <a:r>
              <a:rPr lang="ru-RU" altLang="ru-RU" sz="2800" b="1" i="1" dirty="0" smtClean="0">
                <a:solidFill>
                  <a:schemeClr val="tx1"/>
                </a:solidFill>
                <a:latin typeface="+mj-lt"/>
              </a:rPr>
              <a:t>РФ;</a:t>
            </a:r>
            <a:endParaRPr lang="ru-RU" altLang="ru-RU" sz="28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4752280" y="2803024"/>
            <a:ext cx="4400550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i="1" dirty="0">
                <a:solidFill>
                  <a:schemeClr val="tx1"/>
                </a:solidFill>
                <a:latin typeface="+mj-lt"/>
              </a:rPr>
              <a:t>Без посещения </a:t>
            </a:r>
            <a:r>
              <a:rPr lang="ru-RU" altLang="ru-RU" sz="2800" b="1" i="1" dirty="0" smtClean="0">
                <a:solidFill>
                  <a:schemeClr val="tx1"/>
                </a:solidFill>
                <a:latin typeface="+mj-lt"/>
              </a:rPr>
              <a:t>банка;</a:t>
            </a:r>
            <a:endParaRPr lang="ru-RU" altLang="ru-RU" sz="28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4896840" y="3194872"/>
            <a:ext cx="4824413" cy="89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solidFill>
                  <a:schemeClr val="tx1"/>
                </a:solidFill>
                <a:latin typeface="+mj-lt"/>
              </a:rPr>
              <a:t>Без залога. </a:t>
            </a:r>
            <a:r>
              <a:rPr lang="ru-RU" altLang="ru-RU" sz="2800" b="1" i="1" dirty="0" smtClean="0">
                <a:solidFill>
                  <a:schemeClr val="tx1"/>
                </a:solidFill>
                <a:latin typeface="+mj-lt"/>
              </a:rPr>
              <a:t>Без поручительства</a:t>
            </a:r>
            <a:r>
              <a:rPr lang="ru-RU" altLang="ru-RU" sz="2800" b="1" i="1" dirty="0">
                <a:solidFill>
                  <a:schemeClr val="tx1"/>
                </a:solidFill>
                <a:latin typeface="+mj-lt"/>
              </a:rPr>
              <a:t>;</a:t>
            </a:r>
          </a:p>
        </p:txBody>
      </p:sp>
      <p:sp>
        <p:nvSpPr>
          <p:cNvPr id="11275" name="TextBox 10"/>
          <p:cNvSpPr txBox="1">
            <a:spLocks noChangeArrowheads="1"/>
          </p:cNvSpPr>
          <p:nvPr/>
        </p:nvSpPr>
        <p:spPr bwMode="auto">
          <a:xfrm>
            <a:off x="5036376" y="4022754"/>
            <a:ext cx="4400550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i="1" dirty="0">
                <a:solidFill>
                  <a:schemeClr val="tx1"/>
                </a:solidFill>
                <a:latin typeface="+mj-lt"/>
              </a:rPr>
              <a:t>Полный цикл электронного документооборота с </a:t>
            </a:r>
            <a:r>
              <a:rPr lang="ru-RU" altLang="ru-RU" sz="2800" b="1" i="1" dirty="0" smtClean="0">
                <a:solidFill>
                  <a:schemeClr val="tx1"/>
                </a:solidFill>
                <a:latin typeface="+mj-lt"/>
              </a:rPr>
              <a:t>ЭП;</a:t>
            </a:r>
          </a:p>
        </p:txBody>
      </p:sp>
      <p:sp>
        <p:nvSpPr>
          <p:cNvPr id="11276" name="TextBox 11"/>
          <p:cNvSpPr txBox="1">
            <a:spLocks noChangeArrowheads="1"/>
          </p:cNvSpPr>
          <p:nvPr/>
        </p:nvSpPr>
        <p:spPr bwMode="auto">
          <a:xfrm>
            <a:off x="5244175" y="5582812"/>
            <a:ext cx="4332287" cy="89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i="1" dirty="0">
                <a:solidFill>
                  <a:schemeClr val="tx1"/>
                </a:solidFill>
                <a:latin typeface="+mj-lt"/>
              </a:rPr>
              <a:t>Без открытия </a:t>
            </a:r>
            <a:r>
              <a:rPr lang="ru-RU" altLang="ru-RU" sz="2800" b="1" i="1" dirty="0" smtClean="0">
                <a:solidFill>
                  <a:schemeClr val="tx1"/>
                </a:solidFill>
                <a:latin typeface="+mj-lt"/>
              </a:rPr>
              <a:t>расчетного счета;</a:t>
            </a:r>
            <a:endParaRPr lang="ru-RU" altLang="ru-RU" sz="28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77" name="TextBox 3"/>
          <p:cNvSpPr txBox="1">
            <a:spLocks noChangeArrowheads="1"/>
          </p:cNvSpPr>
          <p:nvPr/>
        </p:nvSpPr>
        <p:spPr bwMode="auto">
          <a:xfrm>
            <a:off x="4464248" y="400355"/>
            <a:ext cx="54006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3600" b="1" dirty="0" smtClean="0">
                <a:latin typeface="Franklin Gothic Medium Cond" pitchFamily="34" charset="0"/>
              </a:rPr>
              <a:t>Ключевые решения</a:t>
            </a:r>
            <a:endParaRPr lang="ru-RU" altLang="ru-RU" sz="3600" b="1" dirty="0">
              <a:latin typeface="Franklin Gothic Medium Cond" pitchFamily="34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607916" y="2010426"/>
            <a:ext cx="5113337" cy="89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i="1" dirty="0">
                <a:solidFill>
                  <a:schemeClr val="tx1"/>
                </a:solidFill>
                <a:latin typeface="+mj-lt"/>
              </a:rPr>
              <a:t>Предложение </a:t>
            </a:r>
            <a:r>
              <a:rPr lang="ru-RU" altLang="ru-RU" sz="2800" b="1" i="1" dirty="0" smtClean="0">
                <a:solidFill>
                  <a:schemeClr val="tx1"/>
                </a:solidFill>
                <a:latin typeface="+mj-lt"/>
              </a:rPr>
              <a:t>банка </a:t>
            </a:r>
            <a:r>
              <a:rPr lang="ru-RU" altLang="ru-RU" sz="2800" b="1" i="1" dirty="0">
                <a:solidFill>
                  <a:schemeClr val="tx1"/>
                </a:solidFill>
                <a:latin typeface="+mj-lt"/>
              </a:rPr>
              <a:t>в день </a:t>
            </a:r>
            <a:r>
              <a:rPr lang="ru-RU" altLang="ru-RU" sz="2800" b="1" i="1" dirty="0" smtClean="0">
                <a:solidFill>
                  <a:schemeClr val="tx1"/>
                </a:solidFill>
                <a:latin typeface="+mj-lt"/>
              </a:rPr>
              <a:t>обращения;</a:t>
            </a:r>
            <a:endParaRPr lang="ru-RU" altLang="ru-RU" sz="28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383711" y="6400743"/>
            <a:ext cx="4400550" cy="89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i="1" dirty="0" smtClean="0">
                <a:solidFill>
                  <a:schemeClr val="tx1"/>
                </a:solidFill>
                <a:latin typeface="+mj-lt"/>
              </a:rPr>
              <a:t>На 5 электронных торговых </a:t>
            </a:r>
            <a:r>
              <a:rPr lang="ru-RU" altLang="ru-RU" sz="2800" b="1" i="1" dirty="0">
                <a:solidFill>
                  <a:schemeClr val="tx1"/>
                </a:solidFill>
                <a:latin typeface="+mj-lt"/>
              </a:rPr>
              <a:t>площадках </a:t>
            </a:r>
            <a:endParaRPr lang="ru-RU" altLang="ru-RU" sz="2800" b="1" i="1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859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khipov.m\Desktop\13.jpg"/>
          <p:cNvPicPr>
            <a:picLocks noChangeAspect="1" noChangeArrowheads="1"/>
          </p:cNvPicPr>
          <p:nvPr/>
        </p:nvPicPr>
        <p:blipFill>
          <a:blip r:embed="rId3" cstate="print"/>
          <a:srcRect l="60851"/>
          <a:stretch>
            <a:fillRect/>
          </a:stretch>
        </p:blipFill>
        <p:spPr bwMode="auto">
          <a:xfrm>
            <a:off x="0" y="-36513"/>
            <a:ext cx="10080625" cy="759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0" y="-36586"/>
            <a:ext cx="10080625" cy="7596261"/>
          </a:xfrm>
          <a:prstGeom prst="rect">
            <a:avLst/>
          </a:prstGeom>
          <a:gradFill>
            <a:gsLst>
              <a:gs pos="66000">
                <a:srgbClr val="F8F8F8">
                  <a:alpha val="76000"/>
                  <a:lumMod val="32000"/>
                </a:srgbClr>
              </a:gs>
              <a:gs pos="0">
                <a:schemeClr val="bg1"/>
              </a:gs>
              <a:gs pos="26000">
                <a:schemeClr val="bg1">
                  <a:alpha val="0"/>
                  <a:lumMod val="87000"/>
                  <a:lumOff val="13000"/>
                </a:schemeClr>
              </a:gs>
            </a:gsLst>
            <a:lin ang="210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Font typeface="Times New Roman" pitchFamily="16" charset="0"/>
              <a:buNone/>
              <a:defRPr/>
            </a:pPr>
            <a:endParaRPr lang="ru-RU" dirty="0">
              <a:cs typeface="Arial Unicode MS" charset="0"/>
            </a:endParaRPr>
          </a:p>
        </p:txBody>
      </p:sp>
      <p:pic>
        <p:nvPicPr>
          <p:cNvPr id="12294" name="Picture 5" descr="http://private.fintender.ru/content/styles/images/fs_blanco.png"/>
          <p:cNvPicPr>
            <a:picLocks noChangeAspect="1" noChangeArrowheads="1"/>
          </p:cNvPicPr>
          <p:nvPr/>
        </p:nvPicPr>
        <p:blipFill>
          <a:blip r:embed="rId4" cstate="print"/>
          <a:srcRect l="5984" r="53497" b="18661"/>
          <a:stretch>
            <a:fillRect/>
          </a:stretch>
        </p:blipFill>
        <p:spPr bwMode="auto">
          <a:xfrm>
            <a:off x="442913" y="123825"/>
            <a:ext cx="10795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4701993" y="357187"/>
            <a:ext cx="4967859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3600" b="1" dirty="0">
                <a:latin typeface="Franklin Gothic Medium Cond" pitchFamily="34" charset="0"/>
              </a:rPr>
              <a:t>Базовые условия: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4148" y="1261860"/>
            <a:ext cx="5543550" cy="5291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defRPr/>
            </a:pPr>
            <a:r>
              <a:rPr lang="ru-RU" sz="2400" dirty="0">
                <a:latin typeface="Franklin Gothic Medium Cond" panose="020B0606030402020204" pitchFamily="34" charset="0"/>
              </a:rPr>
              <a:t>Максимальная сумма гарантии: </a:t>
            </a:r>
          </a:p>
          <a:p>
            <a:pPr marL="1976438" lvl="1" indent="-363538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u="sng" dirty="0">
                <a:latin typeface="Franklin Gothic Medium Cond" panose="020B0606030402020204" pitchFamily="34" charset="0"/>
              </a:rPr>
              <a:t>до </a:t>
            </a:r>
            <a:r>
              <a:rPr lang="ru-RU" sz="2800" b="1" u="sng" dirty="0" smtClean="0">
                <a:latin typeface="Franklin Gothic Medium Cond" panose="020B0606030402020204" pitchFamily="34" charset="0"/>
              </a:rPr>
              <a:t>20 </a:t>
            </a:r>
            <a:r>
              <a:rPr lang="ru-RU" sz="2800" b="1" u="sng" dirty="0">
                <a:latin typeface="Franklin Gothic Medium Cond" panose="020B0606030402020204" pitchFamily="34" charset="0"/>
              </a:rPr>
              <a:t>млн. </a:t>
            </a:r>
            <a:r>
              <a:rPr lang="ru-RU" sz="2800" b="1" u="sng" dirty="0" smtClean="0">
                <a:latin typeface="Franklin Gothic Medium Cond" panose="020B0606030402020204" pitchFamily="34" charset="0"/>
              </a:rPr>
              <a:t>рублей</a:t>
            </a:r>
            <a:endParaRPr lang="ru-RU" sz="2800" b="1" dirty="0">
              <a:latin typeface="Franklin Gothic Medium Cond" panose="020B0606030402020204" pitchFamily="34" charset="0"/>
            </a:endParaRPr>
          </a:p>
          <a:p>
            <a:pPr>
              <a:spcAft>
                <a:spcPts val="1200"/>
              </a:spcAft>
              <a:buClr>
                <a:srgbClr val="FF0000"/>
              </a:buClr>
              <a:defRPr/>
            </a:pPr>
            <a:r>
              <a:rPr lang="ru-RU" sz="2400" dirty="0" smtClean="0">
                <a:latin typeface="Franklin Gothic Medium Cond" panose="020B0606030402020204" pitchFamily="34" charset="0"/>
              </a:rPr>
              <a:t>Максимальный </a:t>
            </a:r>
            <a:r>
              <a:rPr lang="ru-RU" sz="2400" dirty="0">
                <a:latin typeface="Franklin Gothic Medium Cond" panose="020B0606030402020204" pitchFamily="34" charset="0"/>
              </a:rPr>
              <a:t>срок банковской гарантии:</a:t>
            </a:r>
          </a:p>
          <a:p>
            <a:pPr marL="1976438" lvl="1" indent="-363538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u="sng" dirty="0">
                <a:latin typeface="Franklin Gothic Medium Cond" panose="020B0606030402020204" pitchFamily="34" charset="0"/>
              </a:rPr>
              <a:t>до </a:t>
            </a:r>
            <a:r>
              <a:rPr lang="ru-RU" sz="2800" b="1" u="sng" dirty="0" smtClean="0">
                <a:latin typeface="Franklin Gothic Medium Cond" panose="020B0606030402020204" pitchFamily="34" charset="0"/>
              </a:rPr>
              <a:t>396 дней</a:t>
            </a:r>
            <a:endParaRPr lang="ru-RU" sz="2800" b="1" u="sng" dirty="0">
              <a:latin typeface="Franklin Gothic Medium Cond" panose="020B0606030402020204" pitchFamily="34" charset="0"/>
            </a:endParaRPr>
          </a:p>
          <a:p>
            <a:pPr>
              <a:spcAft>
                <a:spcPts val="1200"/>
              </a:spcAft>
              <a:buClr>
                <a:srgbClr val="FF0000"/>
              </a:buClr>
              <a:defRPr/>
            </a:pPr>
            <a:r>
              <a:rPr lang="ru-RU" sz="2400" dirty="0">
                <a:latin typeface="Franklin Gothic Medium Cond" panose="020B0606030402020204" pitchFamily="34" charset="0"/>
              </a:rPr>
              <a:t>Комиссия за выдачу:</a:t>
            </a:r>
          </a:p>
          <a:p>
            <a:pPr marL="1976438" lvl="1" indent="-363538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800" b="1" u="sng" dirty="0" smtClean="0">
                <a:latin typeface="Franklin Gothic Medium Cond" panose="020B0606030402020204" pitchFamily="34" charset="0"/>
              </a:rPr>
              <a:t>Min </a:t>
            </a:r>
            <a:r>
              <a:rPr lang="ru-RU" sz="2800" b="1" u="sng" dirty="0" smtClean="0">
                <a:latin typeface="Franklin Gothic Medium Cond" panose="020B0606030402020204" pitchFamily="34" charset="0"/>
              </a:rPr>
              <a:t>10 </a:t>
            </a:r>
            <a:r>
              <a:rPr lang="ru-RU" sz="2800" b="1" u="sng" dirty="0">
                <a:latin typeface="Franklin Gothic Medium Cond" panose="020B0606030402020204" pitchFamily="34" charset="0"/>
              </a:rPr>
              <a:t>000 рублей </a:t>
            </a:r>
            <a:r>
              <a:rPr lang="ru-RU" sz="2800" b="1" u="sng" dirty="0" smtClean="0">
                <a:latin typeface="Franklin Gothic Medium Cond" panose="020B0606030402020204" pitchFamily="34" charset="0"/>
              </a:rPr>
              <a:t>(тарифы – на </a:t>
            </a:r>
            <a:r>
              <a:rPr lang="en-US" sz="2800" b="1" u="sng" dirty="0" smtClean="0">
                <a:latin typeface="Franklin Gothic Medium Cond" panose="020B0606030402020204" pitchFamily="34" charset="0"/>
              </a:rPr>
              <a:t>fintender.ru</a:t>
            </a:r>
            <a:r>
              <a:rPr lang="ru-RU" sz="2800" b="1" u="sng" dirty="0" smtClean="0">
                <a:latin typeface="Franklin Gothic Medium Cond" panose="020B0606030402020204" pitchFamily="34" charset="0"/>
              </a:rPr>
              <a:t>)</a:t>
            </a:r>
            <a:r>
              <a:rPr lang="ru-RU" sz="2800" b="1" dirty="0" smtClean="0">
                <a:latin typeface="Franklin Gothic Medium Cond" panose="020B0606030402020204" pitchFamily="34" charset="0"/>
              </a:rPr>
              <a:t>*</a:t>
            </a:r>
            <a:endParaRPr lang="ru-RU" sz="2800" b="1" dirty="0">
              <a:latin typeface="Franklin Gothic Medium Cond" panose="020B0606030402020204" pitchFamily="34" charset="0"/>
            </a:endParaRPr>
          </a:p>
          <a:p>
            <a:pPr marL="0" lvl="1" indent="0">
              <a:spcAft>
                <a:spcPts val="1200"/>
              </a:spcAft>
              <a:buClr>
                <a:srgbClr val="FF0000"/>
              </a:buClr>
              <a:defRPr/>
            </a:pPr>
            <a:r>
              <a:rPr lang="ru-RU" sz="2400" dirty="0">
                <a:latin typeface="Franklin Gothic Medium Cond" panose="020B0606030402020204" pitchFamily="34" charset="0"/>
              </a:rPr>
              <a:t>Дополнительные комиссии и сборы:</a:t>
            </a:r>
          </a:p>
          <a:p>
            <a:pPr marL="1976438" lvl="2" indent="-363538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u="sng" dirty="0" smtClean="0">
                <a:latin typeface="Franklin Gothic Medium Cond" panose="020B0606030402020204" pitchFamily="34" charset="0"/>
              </a:rPr>
              <a:t>отсутствуют</a:t>
            </a:r>
            <a:endParaRPr lang="ru-RU" sz="2800" b="1" u="sng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25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0" y="0"/>
            <a:ext cx="10080625" cy="7596261"/>
          </a:xfrm>
          <a:prstGeom prst="rect">
            <a:avLst/>
          </a:prstGeom>
          <a:gradFill>
            <a:gsLst>
              <a:gs pos="28000">
                <a:srgbClr val="F8F8F8">
                  <a:alpha val="76000"/>
                  <a:lumMod val="32000"/>
                </a:srgbClr>
              </a:gs>
              <a:gs pos="0">
                <a:schemeClr val="bg1"/>
              </a:gs>
              <a:gs pos="0">
                <a:schemeClr val="bg1">
                  <a:alpha val="0"/>
                  <a:lumMod val="87000"/>
                  <a:lumOff val="13000"/>
                </a:schemeClr>
              </a:gs>
            </a:gsLst>
            <a:lin ang="210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Font typeface="Times New Roman" pitchFamily="16" charset="0"/>
              <a:buNone/>
              <a:defRPr/>
            </a:pPr>
            <a:endParaRPr lang="ru-RU" dirty="0">
              <a:cs typeface="Arial Unicode MS" charset="0"/>
            </a:endParaRPr>
          </a:p>
        </p:txBody>
      </p:sp>
      <p:pic>
        <p:nvPicPr>
          <p:cNvPr id="10246" name="Picture 5" descr="http://private.fintender.ru/content/styles/images/fs_blanco.png"/>
          <p:cNvPicPr>
            <a:picLocks noChangeAspect="1" noChangeArrowheads="1"/>
          </p:cNvPicPr>
          <p:nvPr/>
        </p:nvPicPr>
        <p:blipFill>
          <a:blip r:embed="rId3" cstate="print"/>
          <a:srcRect l="5984" r="53497" b="18661"/>
          <a:stretch>
            <a:fillRect/>
          </a:stretch>
        </p:blipFill>
        <p:spPr bwMode="auto">
          <a:xfrm>
            <a:off x="442913" y="123825"/>
            <a:ext cx="10795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3"/>
          <p:cNvSpPr txBox="1">
            <a:spLocks noChangeArrowheads="1"/>
          </p:cNvSpPr>
          <p:nvPr/>
        </p:nvSpPr>
        <p:spPr bwMode="auto">
          <a:xfrm>
            <a:off x="3024088" y="123825"/>
            <a:ext cx="6409284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3600" b="1" dirty="0" smtClean="0">
                <a:latin typeface="Franklin Gothic Medium Cond" pitchFamily="34" charset="0"/>
              </a:rPr>
              <a:t>Ключевые особенности </a:t>
            </a:r>
            <a:r>
              <a:rPr lang="ru-RU" altLang="ru-RU" sz="3600" b="1" dirty="0">
                <a:latin typeface="Franklin Gothic Medium Cond" pitchFamily="34" charset="0"/>
              </a:rPr>
              <a:t>Сервиса</a:t>
            </a:r>
          </a:p>
        </p:txBody>
      </p:sp>
      <p:grpSp>
        <p:nvGrpSpPr>
          <p:cNvPr id="10248" name="Группа 4"/>
          <p:cNvGrpSpPr>
            <a:grpSpLocks noChangeAspect="1"/>
          </p:cNvGrpSpPr>
          <p:nvPr/>
        </p:nvGrpSpPr>
        <p:grpSpPr bwMode="auto">
          <a:xfrm>
            <a:off x="215900" y="1403573"/>
            <a:ext cx="3090863" cy="2400300"/>
            <a:chOff x="431800" y="1794420"/>
            <a:chExt cx="5983898" cy="536979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1025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9" t="13069" r="27014" b="12592"/>
            <a:stretch>
              <a:fillRect/>
            </a:stretch>
          </p:blipFill>
          <p:spPr bwMode="auto">
            <a:xfrm>
              <a:off x="431800" y="1794420"/>
              <a:ext cx="5983898" cy="536979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5" t="32664" r="56267" b="58521"/>
            <a:stretch>
              <a:fillRect/>
            </a:stretch>
          </p:blipFill>
          <p:spPr bwMode="auto">
            <a:xfrm>
              <a:off x="784448" y="3203773"/>
              <a:ext cx="1879600" cy="63677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5" t="51256" r="56267" b="43294"/>
            <a:stretch>
              <a:fillRect/>
            </a:stretch>
          </p:blipFill>
          <p:spPr bwMode="auto">
            <a:xfrm>
              <a:off x="790450" y="4572718"/>
              <a:ext cx="1879600" cy="39370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9" name="TextBox 23"/>
          <p:cNvSpPr txBox="1">
            <a:spLocks noChangeArrowheads="1"/>
          </p:cNvSpPr>
          <p:nvPr/>
        </p:nvSpPr>
        <p:spPr bwMode="auto">
          <a:xfrm>
            <a:off x="3528689" y="1121905"/>
            <a:ext cx="6480175" cy="525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2400" dirty="0" smtClean="0">
                <a:latin typeface="Franklin Gothic Medium Cond" pitchFamily="34" charset="0"/>
              </a:rPr>
              <a:t>Простой и интуитивно понятный </a:t>
            </a:r>
            <a:r>
              <a:rPr lang="en-US" altLang="ru-RU" sz="2400" dirty="0" smtClean="0">
                <a:latin typeface="Franklin Gothic Medium Cond" pitchFamily="34" charset="0"/>
              </a:rPr>
              <a:t>web-</a:t>
            </a:r>
            <a:r>
              <a:rPr lang="ru-RU" altLang="ru-RU" sz="2400" dirty="0" smtClean="0">
                <a:latin typeface="Franklin Gothic Medium Cond" pitchFamily="34" charset="0"/>
              </a:rPr>
              <a:t>интерфейс, работающий на любой платформе ПК.</a:t>
            </a:r>
            <a:endParaRPr lang="ru-RU" altLang="ru-RU" sz="2400" dirty="0">
              <a:latin typeface="Franklin Gothic Medium Cond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2400" dirty="0" smtClean="0">
                <a:latin typeface="Franklin Gothic Medium Cond" pitchFamily="34" charset="0"/>
              </a:rPr>
              <a:t>Собственное </a:t>
            </a:r>
            <a:r>
              <a:rPr lang="ru-RU" altLang="ru-RU" sz="2400" dirty="0">
                <a:latin typeface="Franklin Gothic Medium Cond" pitchFamily="34" charset="0"/>
              </a:rPr>
              <a:t>ноу-хау в области технологий экспресс кредитного анализа (</a:t>
            </a:r>
            <a:r>
              <a:rPr lang="ru-RU" altLang="ru-RU" sz="2400" dirty="0" err="1">
                <a:latin typeface="Franklin Gothic Medium Cond" pitchFamily="34" charset="0"/>
              </a:rPr>
              <a:t>скоринга</a:t>
            </a:r>
            <a:r>
              <a:rPr lang="ru-RU" altLang="ru-RU" sz="2400" dirty="0" smtClean="0">
                <a:latin typeface="Franklin Gothic Medium Cond" pitchFamily="34" charset="0"/>
              </a:rPr>
              <a:t>). Автоматическое </a:t>
            </a:r>
            <a:r>
              <a:rPr lang="ru-RU" altLang="ru-RU" sz="2400" dirty="0">
                <a:latin typeface="Franklin Gothic Medium Cond" pitchFamily="34" charset="0"/>
              </a:rPr>
              <a:t>формирование профессионального суждения и </a:t>
            </a:r>
            <a:r>
              <a:rPr lang="en-US" altLang="ru-RU" sz="2400" dirty="0">
                <a:latin typeface="Franklin Gothic Medium Cond" pitchFamily="34" charset="0"/>
              </a:rPr>
              <a:t> </a:t>
            </a:r>
            <a:r>
              <a:rPr lang="ru-RU" altLang="ru-RU" sz="2400" dirty="0">
                <a:latin typeface="Franklin Gothic Medium Cond" pitchFamily="34" charset="0"/>
              </a:rPr>
              <a:t>подготовка решения кредитного комитета по выдаче банковской гарантии. </a:t>
            </a:r>
          </a:p>
          <a:p>
            <a:pPr marL="342900" indent="-342900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2400" dirty="0" smtClean="0">
                <a:latin typeface="Franklin Gothic Medium Cond" pitchFamily="34" charset="0"/>
              </a:rPr>
              <a:t>Использование </a:t>
            </a:r>
            <a:r>
              <a:rPr lang="ru-RU" altLang="ru-RU" sz="2400" dirty="0">
                <a:latin typeface="Franklin Gothic Medium Cond" pitchFamily="34" charset="0"/>
              </a:rPr>
              <a:t>преимуществ личного кабинета (сохранение истории операций, электронных копий документов – быстрота оформления последующих заявок).</a:t>
            </a:r>
          </a:p>
          <a:p>
            <a:pPr marL="342900" indent="-342900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2400" dirty="0" smtClean="0">
                <a:latin typeface="Franklin Gothic Medium Cond" pitchFamily="34" charset="0"/>
              </a:rPr>
              <a:t>Интегрированный </a:t>
            </a:r>
            <a:r>
              <a:rPr lang="ru-RU" altLang="ru-RU" sz="2400" dirty="0">
                <a:latin typeface="Franklin Gothic Medium Cond" pitchFamily="34" charset="0"/>
              </a:rPr>
              <a:t>агентский модуль.</a:t>
            </a:r>
          </a:p>
        </p:txBody>
      </p:sp>
      <p:pic>
        <p:nvPicPr>
          <p:cNvPr id="102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0" t="9506" r="27361" b="34856"/>
          <a:stretch/>
        </p:blipFill>
        <p:spPr bwMode="auto">
          <a:xfrm>
            <a:off x="215900" y="4019773"/>
            <a:ext cx="3079750" cy="208077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933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10080625" cy="7596261"/>
          </a:xfrm>
          <a:prstGeom prst="rect">
            <a:avLst/>
          </a:prstGeom>
          <a:gradFill>
            <a:gsLst>
              <a:gs pos="28000">
                <a:srgbClr val="F8F8F8">
                  <a:alpha val="76000"/>
                  <a:lumMod val="32000"/>
                </a:srgbClr>
              </a:gs>
              <a:gs pos="0">
                <a:schemeClr val="bg1"/>
              </a:gs>
              <a:gs pos="0">
                <a:schemeClr val="bg1">
                  <a:alpha val="0"/>
                  <a:lumMod val="87000"/>
                  <a:lumOff val="13000"/>
                </a:schemeClr>
              </a:gs>
            </a:gsLst>
            <a:lin ang="210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Font typeface="Times New Roman" pitchFamily="16" charset="0"/>
              <a:buNone/>
              <a:defRPr/>
            </a:pPr>
            <a:endParaRPr lang="ru-RU" dirty="0">
              <a:cs typeface="Arial Unicode MS" charset="0"/>
            </a:endParaRPr>
          </a:p>
        </p:txBody>
      </p:sp>
      <p:pic>
        <p:nvPicPr>
          <p:cNvPr id="9222" name="Picture 5" descr="http://private.fintender.ru/content/styles/images/fs_blanco.png"/>
          <p:cNvPicPr>
            <a:picLocks noChangeAspect="1" noChangeArrowheads="1"/>
          </p:cNvPicPr>
          <p:nvPr/>
        </p:nvPicPr>
        <p:blipFill>
          <a:blip r:embed="rId3" cstate="print"/>
          <a:srcRect l="5984" r="53497" b="18661"/>
          <a:stretch>
            <a:fillRect/>
          </a:stretch>
        </p:blipFill>
        <p:spPr bwMode="auto">
          <a:xfrm>
            <a:off x="442913" y="123825"/>
            <a:ext cx="924991" cy="8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3"/>
          <p:cNvSpPr txBox="1">
            <a:spLocks noChangeArrowheads="1"/>
          </p:cNvSpPr>
          <p:nvPr/>
        </p:nvSpPr>
        <p:spPr bwMode="auto">
          <a:xfrm>
            <a:off x="2673919" y="326426"/>
            <a:ext cx="7199313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3600" b="1" dirty="0" smtClean="0">
                <a:latin typeface="Franklin Gothic Medium Cond" pitchFamily="34" charset="0"/>
              </a:rPr>
              <a:t>Потенциал  сотрудничества</a:t>
            </a:r>
            <a:endParaRPr lang="ru-RU" altLang="ru-RU" sz="3600" b="1" dirty="0">
              <a:latin typeface="Franklin Gothic Medium Cond" pitchFamily="34" charset="0"/>
            </a:endParaRPr>
          </a:p>
          <a:p>
            <a:pPr algn="r"/>
            <a:endParaRPr lang="ru-RU" altLang="ru-RU" sz="3600" b="1" dirty="0">
              <a:latin typeface="Franklin Gothic Medium Cond" pitchFamily="34" charset="0"/>
            </a:endParaRPr>
          </a:p>
        </p:txBody>
      </p:sp>
      <p:sp>
        <p:nvSpPr>
          <p:cNvPr id="9224" name="TextBox 23"/>
          <p:cNvSpPr txBox="1">
            <a:spLocks noChangeArrowheads="1"/>
          </p:cNvSpPr>
          <p:nvPr/>
        </p:nvSpPr>
        <p:spPr bwMode="auto">
          <a:xfrm>
            <a:off x="754032" y="1448789"/>
            <a:ext cx="8715435" cy="376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2800" dirty="0" smtClean="0">
                <a:latin typeface="Franklin Gothic Medium Cond" pitchFamily="34" charset="0"/>
              </a:rPr>
              <a:t>Применение </a:t>
            </a:r>
            <a:r>
              <a:rPr lang="ru-RU" altLang="ru-RU" sz="2800" dirty="0">
                <a:latin typeface="Franklin Gothic Medium Cond" pitchFamily="34" charset="0"/>
              </a:rPr>
              <a:t>Сервиса по экспресс-выдаче банковской </a:t>
            </a:r>
            <a:r>
              <a:rPr lang="ru-RU" altLang="ru-RU" sz="2800" dirty="0" smtClean="0">
                <a:latin typeface="Franklin Gothic Medium Cond" pitchFamily="34" charset="0"/>
              </a:rPr>
              <a:t>гарантии для СМП. </a:t>
            </a:r>
          </a:p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2800" dirty="0" smtClean="0">
                <a:latin typeface="Franklin Gothic Medium Cond" pitchFamily="34" charset="0"/>
              </a:rPr>
              <a:t>Открытие на территории региона компании-агента. </a:t>
            </a:r>
          </a:p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2800" dirty="0" smtClean="0">
                <a:latin typeface="Franklin Gothic Medium Cond" pitchFamily="34" charset="0"/>
              </a:rPr>
              <a:t>Проведение бесплатных обучающих мероприятий.</a:t>
            </a:r>
            <a:endParaRPr lang="ru-RU" altLang="ru-RU" sz="2800" dirty="0">
              <a:latin typeface="Franklin Gothic Medium Cond" pitchFamily="34" charset="0"/>
            </a:endParaRPr>
          </a:p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sz="2800" dirty="0" smtClean="0">
                <a:latin typeface="Franklin Gothic Medium Cond" pitchFamily="34" charset="0"/>
              </a:rPr>
              <a:t>Сотрудничество с региональными фондами содействия кредитования СМП.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42913" y="5567102"/>
            <a:ext cx="9430319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2800" u="sng" dirty="0" smtClean="0">
                <a:solidFill>
                  <a:schemeClr val="tx1"/>
                </a:solidFill>
                <a:latin typeface="Franklin Gothic Medium Cond" pitchFamily="34" charset="0"/>
              </a:rPr>
              <a:t>Сервис «</a:t>
            </a:r>
            <a:r>
              <a:rPr lang="en-US" altLang="ru-RU" sz="2800" u="sng" dirty="0" err="1" smtClean="0">
                <a:solidFill>
                  <a:schemeClr val="tx1"/>
                </a:solidFill>
                <a:latin typeface="Franklin Gothic Medium Cond" pitchFamily="34" charset="0"/>
              </a:rPr>
              <a:t>Fintender</a:t>
            </a:r>
            <a:r>
              <a:rPr lang="ru-RU" altLang="ru-RU" sz="2800" u="sng" dirty="0" smtClean="0">
                <a:solidFill>
                  <a:schemeClr val="tx1"/>
                </a:solidFill>
                <a:latin typeface="Franklin Gothic Medium Cond" pitchFamily="34" charset="0"/>
              </a:rPr>
              <a:t>»</a:t>
            </a:r>
            <a:r>
              <a:rPr lang="en-US" altLang="ru-RU" sz="2800" u="sng" dirty="0" smtClean="0">
                <a:solidFill>
                  <a:schemeClr val="tx1"/>
                </a:solidFill>
                <a:latin typeface="Franklin Gothic Medium Cond" pitchFamily="34" charset="0"/>
              </a:rPr>
              <a:t> </a:t>
            </a:r>
            <a:r>
              <a:rPr lang="ru-RU" altLang="ru-RU" sz="2800" u="sng" dirty="0" smtClean="0">
                <a:solidFill>
                  <a:schemeClr val="tx1"/>
                </a:solidFill>
                <a:latin typeface="Franklin Gothic Medium Cond" pitchFamily="34" charset="0"/>
              </a:rPr>
              <a:t>является площадкой, нацеленной на повышение эффективности </a:t>
            </a:r>
            <a:r>
              <a:rPr lang="ru-RU" altLang="ru-RU" sz="2800" u="sng" dirty="0" err="1" smtClean="0">
                <a:solidFill>
                  <a:schemeClr val="tx1"/>
                </a:solidFill>
                <a:latin typeface="Franklin Gothic Medium Cond" pitchFamily="34" charset="0"/>
              </a:rPr>
              <a:t>госзакупок</a:t>
            </a:r>
            <a:r>
              <a:rPr lang="ru-RU" altLang="ru-RU" sz="2800" u="sng" dirty="0" smtClean="0">
                <a:solidFill>
                  <a:schemeClr val="tx1"/>
                </a:solidFill>
                <a:latin typeface="Franklin Gothic Medium Cond" pitchFamily="34" charset="0"/>
              </a:rPr>
              <a:t> за счет внедрения передовых </a:t>
            </a:r>
            <a:r>
              <a:rPr lang="en-US" altLang="ru-RU" sz="2800" u="sng" dirty="0" smtClean="0">
                <a:solidFill>
                  <a:schemeClr val="tx1"/>
                </a:solidFill>
                <a:latin typeface="Franklin Gothic Medium Cond" pitchFamily="34" charset="0"/>
              </a:rPr>
              <a:t>IT-</a:t>
            </a:r>
            <a:r>
              <a:rPr lang="ru-RU" altLang="ru-RU" sz="2800" u="sng" dirty="0" smtClean="0">
                <a:solidFill>
                  <a:schemeClr val="tx1"/>
                </a:solidFill>
                <a:latin typeface="Franklin Gothic Medium Cond" pitchFamily="34" charset="0"/>
              </a:rPr>
              <a:t>технологий.</a:t>
            </a:r>
            <a:endParaRPr lang="ru-RU" altLang="ru-RU" sz="2800" u="sng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algn="r"/>
            <a:endParaRPr lang="ru-RU" altLang="ru-RU" sz="2800" u="sng" dirty="0">
              <a:solidFill>
                <a:schemeClr val="tx1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4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khipov.m\Desktop\12-2.jpg"/>
          <p:cNvPicPr>
            <a:picLocks noChangeAspect="1" noChangeArrowheads="1"/>
          </p:cNvPicPr>
          <p:nvPr/>
        </p:nvPicPr>
        <p:blipFill>
          <a:blip r:embed="rId3" cstate="print"/>
          <a:srcRect l="55144" r="2"/>
          <a:stretch>
            <a:fillRect/>
          </a:stretch>
        </p:blipFill>
        <p:spPr bwMode="auto">
          <a:xfrm>
            <a:off x="0" y="0"/>
            <a:ext cx="10080625" cy="754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-248" y="0"/>
            <a:ext cx="10080625" cy="7559676"/>
          </a:xfrm>
          <a:prstGeom prst="rect">
            <a:avLst/>
          </a:prstGeom>
          <a:gradFill>
            <a:gsLst>
              <a:gs pos="66000">
                <a:srgbClr val="F8F8F8">
                  <a:alpha val="76000"/>
                  <a:lumMod val="32000"/>
                </a:srgbClr>
              </a:gs>
              <a:gs pos="0">
                <a:schemeClr val="bg1"/>
              </a:gs>
              <a:gs pos="26000">
                <a:schemeClr val="bg1">
                  <a:alpha val="0"/>
                  <a:lumMod val="87000"/>
                  <a:lumOff val="13000"/>
                </a:schemeClr>
              </a:gs>
            </a:gsLst>
            <a:lin ang="210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Font typeface="Times New Roman" pitchFamily="16" charset="0"/>
              <a:buNone/>
              <a:defRPr/>
            </a:pPr>
            <a:endParaRPr lang="ru-RU" dirty="0">
              <a:cs typeface="Arial Unicode MS" charset="0"/>
            </a:endParaRPr>
          </a:p>
        </p:txBody>
      </p:sp>
      <p:pic>
        <p:nvPicPr>
          <p:cNvPr id="14342" name="Picture 5" descr="http://private.fintender.ru/content/styles/images/fs_blanco.png"/>
          <p:cNvPicPr>
            <a:picLocks noChangeAspect="1" noChangeArrowheads="1"/>
          </p:cNvPicPr>
          <p:nvPr/>
        </p:nvPicPr>
        <p:blipFill>
          <a:blip r:embed="rId4" cstate="print"/>
          <a:srcRect l="5984" r="53497" b="18661"/>
          <a:stretch>
            <a:fillRect/>
          </a:stretch>
        </p:blipFill>
        <p:spPr bwMode="auto">
          <a:xfrm>
            <a:off x="144463" y="123825"/>
            <a:ext cx="10795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5976938" y="219075"/>
            <a:ext cx="3887787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3600" b="1">
                <a:latin typeface="Franklin Gothic Medium Cond" pitchFamily="34" charset="0"/>
              </a:rPr>
              <a:t>При поддержке:</a:t>
            </a: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5689600" y="5033963"/>
            <a:ext cx="41751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lang="ru-RU" altLang="ru-RU" sz="2000">
                <a:latin typeface="Franklin Gothic Medium Cond" pitchFamily="34" charset="0"/>
              </a:rPr>
              <a:t>Банк – гарант </a:t>
            </a:r>
          </a:p>
          <a:p>
            <a:pPr>
              <a:buClr>
                <a:srgbClr val="FF0000"/>
              </a:buClr>
            </a:pPr>
            <a:r>
              <a:rPr lang="ru-RU" altLang="ru-RU" sz="2000">
                <a:latin typeface="Franklin Gothic Medium Cond" pitchFamily="34" charset="0"/>
              </a:rPr>
              <a:t>Генеральный Партнер по проекту </a:t>
            </a:r>
          </a:p>
        </p:txBody>
      </p:sp>
      <p:pic>
        <p:nvPicPr>
          <p:cNvPr id="14345" name="Picture 4" descr="http://www.fintender.ru/files/images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0700" y="4106863"/>
            <a:ext cx="367188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2359086" y="2830077"/>
            <a:ext cx="554513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lang="ru-RU" altLang="ru-RU" sz="2000" dirty="0">
                <a:latin typeface="Franklin Gothic Medium Cond" pitchFamily="34" charset="0"/>
              </a:rPr>
              <a:t>Площадка электронных торгов </a:t>
            </a:r>
          </a:p>
          <a:p>
            <a:pPr>
              <a:buClr>
                <a:srgbClr val="FF0000"/>
              </a:buClr>
            </a:pPr>
            <a:r>
              <a:rPr lang="ru-RU" altLang="ru-RU" sz="2000" dirty="0" smtClean="0">
                <a:latin typeface="Franklin Gothic Medium Cond" pitchFamily="34" charset="0"/>
              </a:rPr>
              <a:t>44-ФЗ</a:t>
            </a:r>
            <a:endParaRPr lang="ru-RU" altLang="ru-RU" sz="2000" dirty="0">
              <a:latin typeface="Franklin Gothic Medium Cond" pitchFamily="34" charset="0"/>
            </a:endParaRPr>
          </a:p>
        </p:txBody>
      </p:sp>
      <p:pic>
        <p:nvPicPr>
          <p:cNvPr id="14347" name="Picture 6" descr="http://www.fintender.ru/files/images/rts_tex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15" y="1661328"/>
            <a:ext cx="2293937" cy="108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8" descr="http://www.fintender.ru/files/images/opo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1408" y="1185862"/>
            <a:ext cx="21447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Box 15"/>
          <p:cNvSpPr txBox="1">
            <a:spLocks noChangeArrowheads="1"/>
          </p:cNvSpPr>
          <p:nvPr/>
        </p:nvSpPr>
        <p:spPr bwMode="auto">
          <a:xfrm>
            <a:off x="431801" y="5802947"/>
            <a:ext cx="5545137" cy="135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lang="ru-RU" altLang="ru-RU" sz="2800" b="1" dirty="0">
                <a:latin typeface="Franklin Gothic Medium Cond" pitchFamily="34" charset="0"/>
              </a:rPr>
              <a:t>ЗАО «Триумф </a:t>
            </a:r>
            <a:r>
              <a:rPr lang="ru-RU" altLang="ru-RU" sz="2800" b="1" dirty="0" err="1">
                <a:latin typeface="Franklin Gothic Medium Cond" pitchFamily="34" charset="0"/>
              </a:rPr>
              <a:t>Эстейт</a:t>
            </a:r>
            <a:r>
              <a:rPr lang="ru-RU" altLang="ru-RU" sz="2800" b="1" dirty="0">
                <a:latin typeface="Franklin Gothic Medium Cond" pitchFamily="34" charset="0"/>
              </a:rPr>
              <a:t>»</a:t>
            </a:r>
            <a:endParaRPr lang="ru-RU" altLang="ru-RU" sz="2000" b="1" dirty="0">
              <a:latin typeface="Franklin Gothic Medium Cond" pitchFamily="34" charset="0"/>
            </a:endParaRPr>
          </a:p>
          <a:p>
            <a:pPr>
              <a:buClr>
                <a:srgbClr val="FF0000"/>
              </a:buClr>
            </a:pPr>
            <a:r>
              <a:rPr lang="ru-RU" altLang="ru-RU" sz="2000" dirty="0">
                <a:latin typeface="Franklin Gothic Medium Cond" pitchFamily="34" charset="0"/>
              </a:rPr>
              <a:t>Технический Оператор </a:t>
            </a:r>
          </a:p>
          <a:p>
            <a:pPr>
              <a:buClr>
                <a:srgbClr val="FF0000"/>
              </a:buClr>
            </a:pPr>
            <a:r>
              <a:rPr lang="ru-RU" altLang="ru-RU" sz="2000" dirty="0">
                <a:latin typeface="Franklin Gothic Medium Cond" pitchFamily="34" charset="0"/>
              </a:rPr>
              <a:t>Сервиса Банковских </a:t>
            </a:r>
            <a:r>
              <a:rPr lang="ru-RU" altLang="ru-RU" sz="2000" dirty="0" smtClean="0">
                <a:latin typeface="Franklin Gothic Medium Cond" pitchFamily="34" charset="0"/>
              </a:rPr>
              <a:t>Гарантий</a:t>
            </a:r>
          </a:p>
          <a:p>
            <a:pPr>
              <a:buClr>
                <a:srgbClr val="FF0000"/>
              </a:buClr>
            </a:pPr>
            <a:r>
              <a:rPr lang="en-US" altLang="ru-RU" sz="2000" dirty="0" smtClean="0">
                <a:latin typeface="Franklin Gothic Medium Cond" pitchFamily="34" charset="0"/>
              </a:rPr>
              <a:t>www.fintender.ru</a:t>
            </a:r>
            <a:endParaRPr lang="ru-RU" altLang="ru-RU" sz="2000" dirty="0">
              <a:latin typeface="Franklin Gothic Medium Cond" pitchFamily="34" charset="0"/>
            </a:endParaRPr>
          </a:p>
        </p:txBody>
      </p:sp>
      <p:pic>
        <p:nvPicPr>
          <p:cNvPr id="1026" name="Picture 2" descr="http://www.rwr.ru/files/photos/10-11/21-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15" y="4010025"/>
            <a:ext cx="23812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51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5302</TotalTime>
  <Words>445</Words>
  <Application>Microsoft Office PowerPoint</Application>
  <PresentationFormat>Произвольный</PresentationFormat>
  <Paragraphs>82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4_Тема Office</vt:lpstr>
      <vt:lpstr>16_Тема Office</vt:lpstr>
      <vt:lpstr>17_Тема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Шалдунова Любовь Николаевна</dc:creator>
  <cp:lastModifiedBy>admin</cp:lastModifiedBy>
  <cp:revision>431</cp:revision>
  <cp:lastPrinted>2013-04-23T13:17:09Z</cp:lastPrinted>
  <dcterms:created xsi:type="dcterms:W3CDTF">2013-02-15T21:53:14Z</dcterms:created>
  <dcterms:modified xsi:type="dcterms:W3CDTF">2014-07-30T06:44:32Z</dcterms:modified>
</cp:coreProperties>
</file>