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sldIdLst>
    <p:sldId id="257" r:id="rId2"/>
    <p:sldId id="278" r:id="rId3"/>
    <p:sldId id="258" r:id="rId4"/>
    <p:sldId id="259" r:id="rId5"/>
    <p:sldId id="260" r:id="rId6"/>
    <p:sldId id="266" r:id="rId7"/>
    <p:sldId id="272" r:id="rId8"/>
    <p:sldId id="273" r:id="rId9"/>
    <p:sldId id="261" r:id="rId10"/>
    <p:sldId id="279" r:id="rId11"/>
    <p:sldId id="268" r:id="rId12"/>
    <p:sldId id="269" r:id="rId13"/>
    <p:sldId id="263" r:id="rId14"/>
    <p:sldId id="265" r:id="rId15"/>
    <p:sldId id="274" r:id="rId16"/>
    <p:sldId id="281" r:id="rId17"/>
    <p:sldId id="275" r:id="rId18"/>
    <p:sldId id="282" r:id="rId19"/>
    <p:sldId id="276" r:id="rId20"/>
    <p:sldId id="277" r:id="rId21"/>
    <p:sldId id="271"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Verdana" pitchFamily="34"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Verdana" pitchFamily="34"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Verdana" pitchFamily="34"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Verdana" pitchFamily="34"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Verdana" pitchFamily="34"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Verdana" pitchFamily="34"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Verdana" pitchFamily="34"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Verdana" pitchFamily="34"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showPr>
  <p:clrMru>
    <a:srgbClr val="F6342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7266" autoAdjust="0"/>
    <p:restoredTop sz="82038" autoAdjust="0"/>
  </p:normalViewPr>
  <p:slideViewPr>
    <p:cSldViewPr>
      <p:cViewPr>
        <p:scale>
          <a:sx n="66" d="100"/>
          <a:sy n="66" d="100"/>
        </p:scale>
        <p:origin x="-3666" y="-121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E5300\&#1056;&#1072;&#1073;&#1086;&#1095;&#1080;&#1081;%20&#1089;&#1090;&#1086;&#1083;\&#1056;&#1072;&#1073;&#1086;&#1095;&#1072;&#1103;\&#1054;&#1075;&#1083;&#1072;&#1074;&#1083;&#1077;&#1085;&#1080;&#1077;.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050;&#1085;&#1080;&#1075;&#1072;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view3D>
      <c:rotX val="30"/>
      <c:perspective val="0"/>
    </c:view3D>
    <c:plotArea>
      <c:layout>
        <c:manualLayout>
          <c:layoutTarget val="inner"/>
          <c:xMode val="edge"/>
          <c:yMode val="edge"/>
          <c:x val="4.1955088947214919E-3"/>
          <c:y val="0.22167487684729073"/>
          <c:w val="0.75901942257217925"/>
          <c:h val="0.57471264367816122"/>
        </c:manualLayout>
      </c:layout>
      <c:pie3DChart>
        <c:varyColors val="1"/>
        <c:ser>
          <c:idx val="0"/>
          <c:order val="0"/>
          <c:dLbls>
            <c:spPr>
              <a:noFill/>
              <a:ln w="25400">
                <a:noFill/>
              </a:ln>
            </c:spPr>
            <c:txPr>
              <a:bodyPr/>
              <a:lstStyle/>
              <a:p>
                <a:pPr>
                  <a:defRPr sz="800" b="0" i="0" u="none" strike="noStrike" baseline="0">
                    <a:solidFill>
                      <a:srgbClr val="000000"/>
                    </a:solidFill>
                    <a:latin typeface="Times New Roman"/>
                    <a:ea typeface="Times New Roman"/>
                    <a:cs typeface="Times New Roman"/>
                  </a:defRPr>
                </a:pPr>
                <a:endParaRPr lang="ru-RU"/>
              </a:p>
            </c:txPr>
            <c:showVal val="1"/>
            <c:showLeaderLines val="1"/>
          </c:dLbls>
          <c:cat>
            <c:strRef>
              <c:f>Деятельность!$B$7:$B$21</c:f>
              <c:strCache>
                <c:ptCount val="15"/>
                <c:pt idx="0">
                  <c:v>Производство</c:v>
                </c:pt>
                <c:pt idx="1">
                  <c:v>Инноватика</c:v>
                </c:pt>
                <c:pt idx="2">
                  <c:v>Розничная торговля</c:v>
                </c:pt>
                <c:pt idx="3">
                  <c:v>Оптовая торговля</c:v>
                </c:pt>
                <c:pt idx="4">
                  <c:v>Здравоохранение</c:v>
                </c:pt>
                <c:pt idx="5">
                  <c:v>Строительство</c:v>
                </c:pt>
                <c:pt idx="6">
                  <c:v>Сельское хозяйство</c:v>
                </c:pt>
                <c:pt idx="7">
                  <c:v>Бытовые услуги</c:v>
                </c:pt>
                <c:pt idx="8">
                  <c:v>общественное питание</c:v>
                </c:pt>
                <c:pt idx="9">
                  <c:v>Транспортные услуги</c:v>
                </c:pt>
                <c:pt idx="10">
                  <c:v>Туризм</c:v>
                </c:pt>
                <c:pt idx="11">
                  <c:v>жилищно-коммунальное хозяйство</c:v>
                </c:pt>
                <c:pt idx="12">
                  <c:v>Недвижимость</c:v>
                </c:pt>
                <c:pt idx="13">
                  <c:v>Ископаемые</c:v>
                </c:pt>
                <c:pt idx="14">
                  <c:v>Прочее</c:v>
                </c:pt>
              </c:strCache>
            </c:strRef>
          </c:cat>
          <c:val>
            <c:numRef>
              <c:f>Деятельность!$C$7:$C$21</c:f>
              <c:numCache>
                <c:formatCode>General</c:formatCode>
                <c:ptCount val="15"/>
                <c:pt idx="0">
                  <c:v>66</c:v>
                </c:pt>
                <c:pt idx="1">
                  <c:v>1</c:v>
                </c:pt>
                <c:pt idx="2">
                  <c:v>192</c:v>
                </c:pt>
                <c:pt idx="3">
                  <c:v>51</c:v>
                </c:pt>
                <c:pt idx="4">
                  <c:v>15</c:v>
                </c:pt>
                <c:pt idx="5">
                  <c:v>18</c:v>
                </c:pt>
                <c:pt idx="6">
                  <c:v>25</c:v>
                </c:pt>
                <c:pt idx="7">
                  <c:v>32</c:v>
                </c:pt>
                <c:pt idx="8">
                  <c:v>15</c:v>
                </c:pt>
                <c:pt idx="9">
                  <c:v>57</c:v>
                </c:pt>
                <c:pt idx="10">
                  <c:v>5</c:v>
                </c:pt>
                <c:pt idx="11">
                  <c:v>5</c:v>
                </c:pt>
                <c:pt idx="12">
                  <c:v>13</c:v>
                </c:pt>
                <c:pt idx="13">
                  <c:v>2</c:v>
                </c:pt>
                <c:pt idx="14">
                  <c:v>10</c:v>
                </c:pt>
              </c:numCache>
            </c:numRef>
          </c:val>
        </c:ser>
      </c:pie3DChart>
      <c:spPr>
        <a:noFill/>
        <a:ln w="25400">
          <a:noFill/>
        </a:ln>
      </c:spPr>
    </c:plotArea>
    <c:legend>
      <c:legendPos val="r"/>
      <c:layout>
        <c:manualLayout>
          <c:xMode val="edge"/>
          <c:yMode val="edge"/>
          <c:x val="0.77077249332499875"/>
          <c:y val="4.144720364831337E-2"/>
          <c:w val="0.21857564875520272"/>
          <c:h val="0.95812822554484101"/>
        </c:manualLayout>
      </c:layout>
      <c:txPr>
        <a:bodyPr/>
        <a:lstStyle/>
        <a:p>
          <a:pPr>
            <a:defRPr sz="1100" b="0" i="0" u="none" strike="noStrike" baseline="0">
              <a:solidFill>
                <a:schemeClr val="tx1"/>
              </a:solidFill>
              <a:latin typeface="Times New Roman"/>
              <a:ea typeface="Times New Roman"/>
              <a:cs typeface="Times New Roman"/>
            </a:defRPr>
          </a:pPr>
          <a:endParaRPr lang="ru-RU"/>
        </a:p>
      </c:txPr>
    </c:legend>
    <c:plotVisOnly val="1"/>
    <c:dispBlanksAs val="zero"/>
  </c:chart>
  <c:spPr>
    <a:noFill/>
    <a:scene3d>
      <a:camera prst="orthographicFront"/>
      <a:lightRig rig="threePt" dir="t"/>
    </a:scene3d>
    <a:sp3d prstMaterial="matte"/>
  </c:spPr>
  <c:txPr>
    <a:bodyPr/>
    <a:lstStyle/>
    <a:p>
      <a:pPr>
        <a:defRPr sz="1000" b="0" i="0" u="none" strike="noStrike" baseline="0">
          <a:solidFill>
            <a:srgbClr val="000000"/>
          </a:solidFill>
          <a:latin typeface="Calibri"/>
          <a:ea typeface="Calibri"/>
          <a:cs typeface="Calibri"/>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2.6704371574676283E-2"/>
          <c:y val="2.6074008375785256E-2"/>
        </c:manualLayout>
      </c:layout>
      <c:txPr>
        <a:bodyPr/>
        <a:lstStyle/>
        <a:p>
          <a:pPr>
            <a:defRPr sz="1400"/>
          </a:pPr>
          <a:endParaRPr lang="ru-RU"/>
        </a:p>
      </c:txPr>
    </c:title>
    <c:view3D>
      <c:rotX val="30"/>
      <c:perspective val="30"/>
    </c:view3D>
    <c:plotArea>
      <c:layout/>
      <c:pie3DChart>
        <c:varyColors val="1"/>
        <c:ser>
          <c:idx val="1"/>
          <c:order val="1"/>
          <c:tx>
            <c:strRef>
              <c:f>Лист1!$B$1</c:f>
              <c:strCache>
                <c:ptCount val="1"/>
                <c:pt idx="0">
                  <c:v>Сумма привлеченных денежных средств  в разрезе муниципальных образований Ленинградской области (тыс.руб.)    </c:v>
                </c:pt>
              </c:strCache>
            </c:strRef>
          </c:tx>
          <c:cat>
            <c:strRef>
              <c:f>Лист1!$A$2:$A$20</c:f>
              <c:strCache>
                <c:ptCount val="19"/>
                <c:pt idx="0">
                  <c:v>Бокситогорский р-н</c:v>
                </c:pt>
                <c:pt idx="1">
                  <c:v>Волосовский р-н</c:v>
                </c:pt>
                <c:pt idx="2">
                  <c:v>Волховский р-н</c:v>
                </c:pt>
                <c:pt idx="3">
                  <c:v>Всеволожский р-н</c:v>
                </c:pt>
                <c:pt idx="4">
                  <c:v>Выборгский р-н</c:v>
                </c:pt>
                <c:pt idx="5">
                  <c:v>Гатчинский р-н</c:v>
                </c:pt>
                <c:pt idx="6">
                  <c:v>Кингисеппский р-н</c:v>
                </c:pt>
                <c:pt idx="7">
                  <c:v>Киришский р-н</c:v>
                </c:pt>
                <c:pt idx="8">
                  <c:v>Кировский р-н</c:v>
                </c:pt>
                <c:pt idx="9">
                  <c:v>Лодейнопольский р-н</c:v>
                </c:pt>
                <c:pt idx="10">
                  <c:v>Ломоносовский р-н</c:v>
                </c:pt>
                <c:pt idx="11">
                  <c:v>Лужский р-н</c:v>
                </c:pt>
                <c:pt idx="12">
                  <c:v>Подпорожский р-н</c:v>
                </c:pt>
                <c:pt idx="13">
                  <c:v>Приозерский р-н</c:v>
                </c:pt>
                <c:pt idx="14">
                  <c:v>Сланцевский р-н</c:v>
                </c:pt>
                <c:pt idx="15">
                  <c:v>Тихвинский р-н</c:v>
                </c:pt>
                <c:pt idx="16">
                  <c:v>Тосненский р-н</c:v>
                </c:pt>
                <c:pt idx="17">
                  <c:v>г.Сосновый Бор</c:v>
                </c:pt>
                <c:pt idx="18">
                  <c:v>Ленинградская обл.</c:v>
                </c:pt>
              </c:strCache>
            </c:strRef>
          </c:cat>
          <c:val>
            <c:numRef>
              <c:f>Лист1!$B$2:$B$20</c:f>
              <c:numCache>
                <c:formatCode>#,##0.000</c:formatCode>
                <c:ptCount val="19"/>
                <c:pt idx="0">
                  <c:v>194318.91700000004</c:v>
                </c:pt>
                <c:pt idx="1">
                  <c:v>39060</c:v>
                </c:pt>
                <c:pt idx="2">
                  <c:v>114041.24599999998</c:v>
                </c:pt>
                <c:pt idx="3">
                  <c:v>123046.58499999999</c:v>
                </c:pt>
                <c:pt idx="4">
                  <c:v>72134.057000000001</c:v>
                </c:pt>
                <c:pt idx="5">
                  <c:v>573575.85400000005</c:v>
                </c:pt>
                <c:pt idx="6">
                  <c:v>86619.32</c:v>
                </c:pt>
                <c:pt idx="7">
                  <c:v>10877.657999999996</c:v>
                </c:pt>
                <c:pt idx="8">
                  <c:v>176562.10800000001</c:v>
                </c:pt>
                <c:pt idx="9">
                  <c:v>109480.67700000001</c:v>
                </c:pt>
                <c:pt idx="10">
                  <c:v>186976</c:v>
                </c:pt>
                <c:pt idx="11">
                  <c:v>149923.58239999998</c:v>
                </c:pt>
                <c:pt idx="12">
                  <c:v>29845</c:v>
                </c:pt>
                <c:pt idx="13">
                  <c:v>33359.725999999995</c:v>
                </c:pt>
                <c:pt idx="14">
                  <c:v>15900</c:v>
                </c:pt>
                <c:pt idx="15">
                  <c:v>133781.266</c:v>
                </c:pt>
                <c:pt idx="16">
                  <c:v>107526.584</c:v>
                </c:pt>
                <c:pt idx="17">
                  <c:v>176812.07965999999</c:v>
                </c:pt>
                <c:pt idx="18">
                  <c:v>15000</c:v>
                </c:pt>
              </c:numCache>
            </c:numRef>
          </c:val>
        </c:ser>
        <c:ser>
          <c:idx val="0"/>
          <c:order val="0"/>
          <c:tx>
            <c:strRef>
              <c:f>Лист1!$B$1</c:f>
              <c:strCache>
                <c:ptCount val="1"/>
                <c:pt idx="0">
                  <c:v>Сумма привлеченных денежных средств  в разрезе муниципальных образований Ленинградской области (тыс.руб.)    </c:v>
                </c:pt>
              </c:strCache>
            </c:strRef>
          </c:tx>
          <c:cat>
            <c:strRef>
              <c:f>Лист1!$A$2:$A$20</c:f>
              <c:strCache>
                <c:ptCount val="19"/>
                <c:pt idx="0">
                  <c:v>Бокситогорский р-н</c:v>
                </c:pt>
                <c:pt idx="1">
                  <c:v>Волосовский р-н</c:v>
                </c:pt>
                <c:pt idx="2">
                  <c:v>Волховский р-н</c:v>
                </c:pt>
                <c:pt idx="3">
                  <c:v>Всеволожский р-н</c:v>
                </c:pt>
                <c:pt idx="4">
                  <c:v>Выборгский р-н</c:v>
                </c:pt>
                <c:pt idx="5">
                  <c:v>Гатчинский р-н</c:v>
                </c:pt>
                <c:pt idx="6">
                  <c:v>Кингисеппский р-н</c:v>
                </c:pt>
                <c:pt idx="7">
                  <c:v>Киришский р-н</c:v>
                </c:pt>
                <c:pt idx="8">
                  <c:v>Кировский р-н</c:v>
                </c:pt>
                <c:pt idx="9">
                  <c:v>Лодейнопольский р-н</c:v>
                </c:pt>
                <c:pt idx="10">
                  <c:v>Ломоносовский р-н</c:v>
                </c:pt>
                <c:pt idx="11">
                  <c:v>Лужский р-н</c:v>
                </c:pt>
                <c:pt idx="12">
                  <c:v>Подпорожский р-н</c:v>
                </c:pt>
                <c:pt idx="13">
                  <c:v>Приозерский р-н</c:v>
                </c:pt>
                <c:pt idx="14">
                  <c:v>Сланцевский р-н</c:v>
                </c:pt>
                <c:pt idx="15">
                  <c:v>Тихвинский р-н</c:v>
                </c:pt>
                <c:pt idx="16">
                  <c:v>Тосненский р-н</c:v>
                </c:pt>
                <c:pt idx="17">
                  <c:v>г.Сосновый Бор</c:v>
                </c:pt>
                <c:pt idx="18">
                  <c:v>Ленинградская обл.</c:v>
                </c:pt>
              </c:strCache>
            </c:strRef>
          </c:cat>
          <c:val>
            <c:numRef>
              <c:f>Лист1!$B$2:$B$20</c:f>
              <c:numCache>
                <c:formatCode>#,##0.000</c:formatCode>
                <c:ptCount val="19"/>
                <c:pt idx="0">
                  <c:v>194318.91700000004</c:v>
                </c:pt>
                <c:pt idx="1">
                  <c:v>39060</c:v>
                </c:pt>
                <c:pt idx="2">
                  <c:v>114041.24599999998</c:v>
                </c:pt>
                <c:pt idx="3">
                  <c:v>123046.58499999999</c:v>
                </c:pt>
                <c:pt idx="4">
                  <c:v>72134.057000000001</c:v>
                </c:pt>
                <c:pt idx="5">
                  <c:v>573575.85400000005</c:v>
                </c:pt>
                <c:pt idx="6">
                  <c:v>86619.32</c:v>
                </c:pt>
                <c:pt idx="7">
                  <c:v>10877.657999999996</c:v>
                </c:pt>
                <c:pt idx="8">
                  <c:v>176562.10800000001</c:v>
                </c:pt>
                <c:pt idx="9">
                  <c:v>109480.67700000001</c:v>
                </c:pt>
                <c:pt idx="10">
                  <c:v>186976</c:v>
                </c:pt>
                <c:pt idx="11">
                  <c:v>149923.58239999998</c:v>
                </c:pt>
                <c:pt idx="12">
                  <c:v>29845</c:v>
                </c:pt>
                <c:pt idx="13">
                  <c:v>33359.725999999995</c:v>
                </c:pt>
                <c:pt idx="14">
                  <c:v>15900</c:v>
                </c:pt>
                <c:pt idx="15">
                  <c:v>133781.266</c:v>
                </c:pt>
                <c:pt idx="16">
                  <c:v>107526.584</c:v>
                </c:pt>
                <c:pt idx="17">
                  <c:v>176812.07965999999</c:v>
                </c:pt>
                <c:pt idx="18">
                  <c:v>15000</c:v>
                </c:pt>
              </c:numCache>
            </c:numRef>
          </c:val>
        </c:ser>
      </c:pie3DChart>
    </c:plotArea>
    <c:legend>
      <c:legendPos val="r"/>
      <c:layout>
        <c:manualLayout>
          <c:xMode val="edge"/>
          <c:yMode val="edge"/>
          <c:x val="0.82214375480214386"/>
          <c:y val="1.4314014676848402E-2"/>
          <c:w val="0.17785624519785617"/>
          <c:h val="0.98388674809521615"/>
        </c:manualLayout>
      </c:layout>
      <c:txPr>
        <a:bodyPr/>
        <a:lstStyle/>
        <a:p>
          <a:pPr>
            <a:defRPr sz="1000"/>
          </a:pPr>
          <a:endParaRPr lang="ru-RU"/>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effectLst/>
                <a:latin typeface="Arial" charset="0"/>
              </a:defRPr>
            </a:lvl1pPr>
          </a:lstStyle>
          <a:p>
            <a:pPr>
              <a:defRPr/>
            </a:pPr>
            <a:endParaRPr lang="ru-RU"/>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effectLst/>
                <a:latin typeface="Arial" charset="0"/>
              </a:defRPr>
            </a:lvl1pPr>
          </a:lstStyle>
          <a:p>
            <a:pPr>
              <a:defRPr/>
            </a:pPr>
            <a:endParaRPr lang="ru-RU"/>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effectLst/>
                <a:latin typeface="Arial" charset="0"/>
              </a:defRPr>
            </a:lvl1pPr>
          </a:lstStyle>
          <a:p>
            <a:pPr>
              <a:defRPr/>
            </a:pPr>
            <a:endParaRPr lang="ru-RU"/>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effectLst/>
                <a:latin typeface="Arial" charset="0"/>
              </a:defRPr>
            </a:lvl1pPr>
          </a:lstStyle>
          <a:p>
            <a:pPr>
              <a:defRPr/>
            </a:pPr>
            <a:fld id="{A080881B-2A8D-491C-9457-8B79CCECEBA8}"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0BDED141-4317-4990-87B7-9F8D143BB49A}" type="slidenum">
              <a:rPr lang="ru-RU" smtClean="0"/>
              <a:pPr/>
              <a:t>1</a:t>
            </a:fld>
            <a:endParaRPr lang="ru-RU"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0C9CCDCA-ABB0-42B0-A70A-C51EE8803C40}" type="slidenum">
              <a:rPr lang="ru-RU" smtClean="0"/>
              <a:pPr/>
              <a:t>12</a:t>
            </a:fld>
            <a:endParaRPr lang="ru-RU"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25A226B8-6587-44E9-8217-4C88B799F5F3}" type="slidenum">
              <a:rPr lang="ru-RU" smtClean="0"/>
              <a:pPr/>
              <a:t>13</a:t>
            </a:fld>
            <a:endParaRPr lang="ru-RU"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F21E04EB-C4DB-467F-B8A8-BE0BA56A75D4}" type="slidenum">
              <a:rPr lang="ru-RU" smtClean="0"/>
              <a:pPr/>
              <a:t>14</a:t>
            </a:fld>
            <a:endParaRPr lang="ru-RU"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D85165CD-230C-4C38-8A18-2D5128D99A0C}" type="slidenum">
              <a:rPr lang="ru-RU" smtClean="0"/>
              <a:pPr/>
              <a:t>21</a:t>
            </a:fld>
            <a:endParaRPr lang="ru-RU"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19CCA57-D68D-4461-9F4D-9B5F10BFB775}" type="slidenum">
              <a:rPr lang="ru-RU" sz="1200">
                <a:effectLst/>
                <a:latin typeface="Arial" charset="0"/>
              </a:rPr>
              <a:pPr algn="r"/>
              <a:t>2</a:t>
            </a:fld>
            <a:endParaRPr lang="ru-RU" sz="1200">
              <a:effectLst/>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970A7087-A154-4D40-8726-C08425544996}" type="slidenum">
              <a:rPr lang="ru-RU" smtClean="0"/>
              <a:pPr/>
              <a:t>3</a:t>
            </a:fld>
            <a:endParaRPr lang="ru-RU"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E46F15B9-FEBE-4658-9BC1-A8AD634B066B}" type="slidenum">
              <a:rPr lang="ru-RU" smtClean="0"/>
              <a:pPr/>
              <a:t>4</a:t>
            </a:fld>
            <a:endParaRPr lang="ru-RU"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8664D44E-F5BE-4D66-A96A-9EA046639B12}" type="slidenum">
              <a:rPr lang="ru-RU" smtClean="0"/>
              <a:pPr/>
              <a:t>5</a:t>
            </a:fld>
            <a:endParaRPr lang="ru-RU"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EAEBBAA4-E990-4B6C-A5CC-5798B9B73383}" type="slidenum">
              <a:rPr lang="ru-RU" smtClean="0"/>
              <a:pPr/>
              <a:t>6</a:t>
            </a:fld>
            <a:endParaRPr lang="ru-RU"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A049B153-1649-443C-903A-CE46C0E6D93F}" type="slidenum">
              <a:rPr lang="ru-RU" smtClean="0"/>
              <a:pPr/>
              <a:t>9</a:t>
            </a:fld>
            <a:endParaRPr lang="ru-RU"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8F585BA-35B2-405A-AC3A-ABD2E7FD8AD5}" type="slidenum">
              <a:rPr lang="ru-RU" sz="1200">
                <a:effectLst/>
                <a:latin typeface="Arial" charset="0"/>
              </a:rPr>
              <a:pPr algn="r"/>
              <a:t>10</a:t>
            </a:fld>
            <a:endParaRPr lang="ru-RU" sz="1200">
              <a:effectLst/>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4E24C280-8DFC-449C-BD6D-7F677C1F1923}" type="slidenum">
              <a:rPr lang="ru-RU" smtClean="0"/>
              <a:pPr/>
              <a:t>11</a:t>
            </a:fld>
            <a:endParaRPr lang="ru-RU"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ru-RU"/>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ru-RU"/>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ru-R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ru-RU"/>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ru-RU"/>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p:spPr>
          <p:txBody>
            <a:bodyPr/>
            <a:lstStyle/>
            <a:p>
              <a:pPr>
                <a:defRPr/>
              </a:pPr>
              <a:endParaRPr lang="ru-RU"/>
            </a:p>
          </p:txBody>
        </p:sp>
        <p:sp>
          <p:nvSpPr>
            <p:cNvPr id="12"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p:spPr>
          <p:txBody>
            <a:bodyPr/>
            <a:lstStyle/>
            <a:p>
              <a:pPr>
                <a:defRPr/>
              </a:pPr>
              <a:endParaRPr lang="ru-RU"/>
            </a:p>
          </p:txBody>
        </p:sp>
        <p:sp>
          <p:nvSpPr>
            <p:cNvPr id="13"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p:spPr>
          <p:txBody>
            <a:bodyPr/>
            <a:lstStyle/>
            <a:p>
              <a:pPr>
                <a:defRPr/>
              </a:pPr>
              <a:endParaRPr lang="ru-RU"/>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p:spPr>
          <p:txBody>
            <a:bodyPr/>
            <a:lstStyle/>
            <a:p>
              <a:pPr>
                <a:defRPr/>
              </a:pPr>
              <a:endParaRPr lang="ru-RU"/>
            </a:p>
          </p:txBody>
        </p:sp>
        <p:sp>
          <p:nvSpPr>
            <p:cNvPr id="15"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p:spPr>
          <p:txBody>
            <a:bodyPr/>
            <a:lstStyle/>
            <a:p>
              <a:pPr>
                <a:defRPr/>
              </a:pPr>
              <a:endParaRPr lang="ru-RU"/>
            </a:p>
          </p:txBody>
        </p:sp>
        <p:sp>
          <p:nvSpPr>
            <p:cNvPr id="16"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p:spPr>
          <p:txBody>
            <a:bodyPr/>
            <a:lstStyle/>
            <a:p>
              <a:pPr>
                <a:defRPr/>
              </a:pPr>
              <a:endParaRPr lang="ru-R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p:spPr>
          <p:txBody>
            <a:bodyPr/>
            <a:lstStyle/>
            <a:p>
              <a:pPr>
                <a:defRPr/>
              </a:pPr>
              <a:endParaRPr lang="ru-R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p:spPr>
          <p:txBody>
            <a:bodyPr/>
            <a:lstStyle/>
            <a:p>
              <a:pPr>
                <a:defRPr/>
              </a:pPr>
              <a:endParaRPr lang="ru-R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p:spPr>
          <p:txBody>
            <a:bodyPr/>
            <a:lstStyle/>
            <a:p>
              <a:pPr>
                <a:defRPr/>
              </a:pPr>
              <a:endParaRPr lang="ru-R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p:spPr>
            <p:txBody>
              <a:bodyPr/>
              <a:lstStyle/>
              <a:p>
                <a:pPr>
                  <a:defRPr/>
                </a:pPr>
                <a:endParaRPr lang="ru-RU"/>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p:spPr>
            <p:txBody>
              <a:bodyPr/>
              <a:lstStyle/>
              <a:p>
                <a:pPr>
                  <a:defRPr/>
                </a:pPr>
                <a:endParaRPr lang="ru-RU"/>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p:spPr>
            <p:txBody>
              <a:bodyPr/>
              <a:lstStyle/>
              <a:p>
                <a:pPr>
                  <a:defRPr/>
                </a:pPr>
                <a:endParaRPr lang="ru-RU"/>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p:spPr>
            <p:txBody>
              <a:bodyPr/>
              <a:lstStyle/>
              <a:p>
                <a:pPr>
                  <a:defRPr/>
                </a:pPr>
                <a:endParaRPr lang="ru-RU"/>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p:spPr>
            <p:txBody>
              <a:bodyPr/>
              <a:lstStyle/>
              <a:p>
                <a:pPr>
                  <a:defRPr/>
                </a:pPr>
                <a:endParaRPr lang="ru-R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p:spPr>
          <p:txBody>
            <a:bodyPr/>
            <a:lstStyle/>
            <a:p>
              <a:pPr>
                <a:defRPr/>
              </a:pPr>
              <a:endParaRPr lang="ru-R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p:spPr>
          <p:txBody>
            <a:bodyPr/>
            <a:lstStyle/>
            <a:p>
              <a:pPr>
                <a:defRPr/>
              </a:pPr>
              <a:endParaRPr lang="ru-RU"/>
            </a:p>
          </p:txBody>
        </p:sp>
      </p:grpSp>
      <p:sp>
        <p:nvSpPr>
          <p:cNvPr id="1232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ru-RU" noProof="0" smtClean="0"/>
              <a:t>Образец заголовка</a:t>
            </a:r>
          </a:p>
        </p:txBody>
      </p:sp>
      <p:sp>
        <p:nvSpPr>
          <p:cNvPr id="1232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ru-RU" noProof="0" smtClean="0"/>
              <a:t>Образец подзаголовка</a:t>
            </a:r>
          </a:p>
        </p:txBody>
      </p:sp>
      <p:sp>
        <p:nvSpPr>
          <p:cNvPr id="41" name="Rectangle 41"/>
          <p:cNvSpPr>
            <a:spLocks noGrp="1" noChangeArrowheads="1"/>
          </p:cNvSpPr>
          <p:nvPr>
            <p:ph type="dt" sz="quarter" idx="10"/>
          </p:nvPr>
        </p:nvSpPr>
        <p:spPr/>
        <p:txBody>
          <a:bodyPr/>
          <a:lstStyle>
            <a:lvl1pPr>
              <a:defRPr/>
            </a:lvl1pPr>
          </a:lstStyle>
          <a:p>
            <a:pPr>
              <a:defRPr/>
            </a:pPr>
            <a:endParaRPr lang="ru-RU"/>
          </a:p>
        </p:txBody>
      </p:sp>
      <p:sp>
        <p:nvSpPr>
          <p:cNvPr id="42" name="Rectangle 42"/>
          <p:cNvSpPr>
            <a:spLocks noGrp="1" noChangeArrowheads="1"/>
          </p:cNvSpPr>
          <p:nvPr>
            <p:ph type="ftr" sz="quarter" idx="11"/>
          </p:nvPr>
        </p:nvSpPr>
        <p:spPr/>
        <p:txBody>
          <a:bodyPr/>
          <a:lstStyle>
            <a:lvl1pPr>
              <a:defRPr/>
            </a:lvl1pPr>
          </a:lstStyle>
          <a:p>
            <a:pPr>
              <a:defRPr/>
            </a:pPr>
            <a:endParaRPr lang="ru-RU"/>
          </a:p>
        </p:txBody>
      </p:sp>
      <p:sp>
        <p:nvSpPr>
          <p:cNvPr id="43" name="Rectangle 43"/>
          <p:cNvSpPr>
            <a:spLocks noGrp="1" noChangeArrowheads="1"/>
          </p:cNvSpPr>
          <p:nvPr>
            <p:ph type="sldNum" sz="quarter" idx="12"/>
          </p:nvPr>
        </p:nvSpPr>
        <p:spPr/>
        <p:txBody>
          <a:bodyPr/>
          <a:lstStyle>
            <a:lvl1pPr>
              <a:defRPr/>
            </a:lvl1pPr>
          </a:lstStyle>
          <a:p>
            <a:pPr>
              <a:defRPr/>
            </a:pPr>
            <a:fld id="{4B787F2B-ED16-41F7-8831-F8B42272ED74}" type="slidenum">
              <a:rPr lang="ru-RU"/>
              <a:pPr>
                <a:defRPr/>
              </a:pPr>
              <a:t>‹#›</a:t>
            </a:fld>
            <a:endParaRPr lang="ru-RU"/>
          </a:p>
        </p:txBody>
      </p:sp>
    </p:spTree>
  </p:cSld>
  <p:clrMapOvr>
    <a:masterClrMapping/>
  </p:clrMapOvr>
  <p:transition spd="med" advClick="0"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135D07D1-B34E-465A-A5D6-A9B94E6634F3}" type="slidenum">
              <a:rPr lang="ru-RU"/>
              <a:pPr>
                <a:defRPr/>
              </a:pPr>
              <a:t>‹#›</a:t>
            </a:fld>
            <a:endParaRPr lang="ru-RU"/>
          </a:p>
        </p:txBody>
      </p:sp>
    </p:spTree>
  </p:cSld>
  <p:clrMapOvr>
    <a:masterClrMapping/>
  </p:clrMapOvr>
  <p:transition spd="med" advClick="0"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E07CE4FC-D9E9-41DF-9305-B64360D5EDAD}" type="slidenum">
              <a:rPr lang="ru-RU"/>
              <a:pPr>
                <a:defRPr/>
              </a:pPr>
              <a:t>‹#›</a:t>
            </a:fld>
            <a:endParaRPr lang="ru-RU"/>
          </a:p>
        </p:txBody>
      </p:sp>
    </p:spTree>
  </p:cSld>
  <p:clrMapOvr>
    <a:masterClrMapping/>
  </p:clrMapOvr>
  <p:transition spd="med" advClick="0" advTm="1000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0"/>
          <p:cNvSpPr>
            <a:spLocks noGrp="1" noChangeArrowheads="1"/>
          </p:cNvSpPr>
          <p:nvPr>
            <p:ph type="dt" sz="half" idx="10"/>
          </p:nvPr>
        </p:nvSpPr>
        <p:spPr>
          <a:ln/>
        </p:spPr>
        <p:txBody>
          <a:bodyPr/>
          <a:lstStyle>
            <a:lvl1pPr>
              <a:defRPr/>
            </a:lvl1pPr>
          </a:lstStyle>
          <a:p>
            <a:pPr>
              <a:defRPr/>
            </a:pPr>
            <a:endParaRPr lang="ru-RU"/>
          </a:p>
        </p:txBody>
      </p:sp>
      <p:sp>
        <p:nvSpPr>
          <p:cNvPr id="7" name="Rectangle 41"/>
          <p:cNvSpPr>
            <a:spLocks noGrp="1" noChangeArrowheads="1"/>
          </p:cNvSpPr>
          <p:nvPr>
            <p:ph type="ftr" sz="quarter" idx="11"/>
          </p:nvPr>
        </p:nvSpPr>
        <p:spPr>
          <a:ln/>
        </p:spPr>
        <p:txBody>
          <a:bodyPr/>
          <a:lstStyle>
            <a:lvl1pPr>
              <a:defRPr/>
            </a:lvl1pPr>
          </a:lstStyle>
          <a:p>
            <a:pPr>
              <a:defRPr/>
            </a:pPr>
            <a:endParaRPr lang="ru-RU"/>
          </a:p>
        </p:txBody>
      </p:sp>
      <p:sp>
        <p:nvSpPr>
          <p:cNvPr id="8" name="Rectangle 42"/>
          <p:cNvSpPr>
            <a:spLocks noGrp="1" noChangeArrowheads="1"/>
          </p:cNvSpPr>
          <p:nvPr>
            <p:ph type="sldNum" sz="quarter" idx="12"/>
          </p:nvPr>
        </p:nvSpPr>
        <p:spPr>
          <a:ln/>
        </p:spPr>
        <p:txBody>
          <a:bodyPr/>
          <a:lstStyle>
            <a:lvl1pPr>
              <a:defRPr/>
            </a:lvl1pPr>
          </a:lstStyle>
          <a:p>
            <a:pPr>
              <a:defRPr/>
            </a:pPr>
            <a:fld id="{9427566F-4233-43B6-8E65-49B3044B87F0}" type="slidenum">
              <a:rPr lang="ru-RU"/>
              <a:pPr>
                <a:defRPr/>
              </a:pPr>
              <a:t>‹#›</a:t>
            </a:fld>
            <a:endParaRPr lang="ru-RU"/>
          </a:p>
        </p:txBody>
      </p:sp>
    </p:spTree>
  </p:cSld>
  <p:clrMapOvr>
    <a:masterClrMapping/>
  </p:clrMapOvr>
  <p:transition spd="med" advClick="0" advTm="1000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13ADE7C3-BFCF-488D-8694-CBFA21415776}" type="slidenum">
              <a:rPr lang="ru-RU"/>
              <a:pPr>
                <a:defRPr/>
              </a:pPr>
              <a:t>‹#›</a:t>
            </a:fld>
            <a:endParaRPr lang="ru-RU"/>
          </a:p>
        </p:txBody>
      </p:sp>
    </p:spTree>
  </p:cSld>
  <p:clrMapOvr>
    <a:masterClrMapping/>
  </p:clrMapOvr>
  <p:transition spd="med" advClick="0"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514A7ED1-E571-49F2-A777-2030AE9372D1}" type="slidenum">
              <a:rPr lang="ru-RU"/>
              <a:pPr>
                <a:defRPr/>
              </a:pPr>
              <a:t>‹#›</a:t>
            </a:fld>
            <a:endParaRPr lang="ru-RU"/>
          </a:p>
        </p:txBody>
      </p:sp>
    </p:spTree>
  </p:cSld>
  <p:clrMapOvr>
    <a:masterClrMapping/>
  </p:clrMapOvr>
  <p:transition spd="med"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A007E546-60B3-4598-B770-1AE59B871E2A}" type="slidenum">
              <a:rPr lang="ru-RU"/>
              <a:pPr>
                <a:defRPr/>
              </a:pPr>
              <a:t>‹#›</a:t>
            </a:fld>
            <a:endParaRPr lang="ru-RU"/>
          </a:p>
        </p:txBody>
      </p:sp>
    </p:spTree>
  </p:cSld>
  <p:clrMapOvr>
    <a:masterClrMapping/>
  </p:clrMapOvr>
  <p:transition spd="med" advClick="0"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A74D2B58-1C6A-4526-BBB0-23326C63D869}" type="slidenum">
              <a:rPr lang="ru-RU"/>
              <a:pPr>
                <a:defRPr/>
              </a:pPr>
              <a:t>‹#›</a:t>
            </a:fld>
            <a:endParaRPr lang="ru-RU"/>
          </a:p>
        </p:txBody>
      </p:sp>
    </p:spTree>
  </p:cSld>
  <p:clrMapOvr>
    <a:masterClrMapping/>
  </p:clrMapOvr>
  <p:transition spd="med" advClick="0"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0"/>
          <p:cNvSpPr>
            <a:spLocks noGrp="1" noChangeArrowheads="1"/>
          </p:cNvSpPr>
          <p:nvPr>
            <p:ph type="dt" sz="half" idx="10"/>
          </p:nvPr>
        </p:nvSpPr>
        <p:spPr>
          <a:ln/>
        </p:spPr>
        <p:txBody>
          <a:bodyPr/>
          <a:lstStyle>
            <a:lvl1pPr>
              <a:defRPr/>
            </a:lvl1pPr>
          </a:lstStyle>
          <a:p>
            <a:pPr>
              <a:defRPr/>
            </a:pPr>
            <a:endParaRPr lang="ru-RU"/>
          </a:p>
        </p:txBody>
      </p:sp>
      <p:sp>
        <p:nvSpPr>
          <p:cNvPr id="8" name="Rectangle 41"/>
          <p:cNvSpPr>
            <a:spLocks noGrp="1" noChangeArrowheads="1"/>
          </p:cNvSpPr>
          <p:nvPr>
            <p:ph type="ftr" sz="quarter" idx="11"/>
          </p:nvPr>
        </p:nvSpPr>
        <p:spPr>
          <a:ln/>
        </p:spPr>
        <p:txBody>
          <a:bodyPr/>
          <a:lstStyle>
            <a:lvl1pPr>
              <a:defRPr/>
            </a:lvl1pPr>
          </a:lstStyle>
          <a:p>
            <a:pPr>
              <a:defRPr/>
            </a:pPr>
            <a:endParaRPr lang="ru-RU"/>
          </a:p>
        </p:txBody>
      </p:sp>
      <p:sp>
        <p:nvSpPr>
          <p:cNvPr id="9" name="Rectangle 42"/>
          <p:cNvSpPr>
            <a:spLocks noGrp="1" noChangeArrowheads="1"/>
          </p:cNvSpPr>
          <p:nvPr>
            <p:ph type="sldNum" sz="quarter" idx="12"/>
          </p:nvPr>
        </p:nvSpPr>
        <p:spPr>
          <a:ln/>
        </p:spPr>
        <p:txBody>
          <a:bodyPr/>
          <a:lstStyle>
            <a:lvl1pPr>
              <a:defRPr/>
            </a:lvl1pPr>
          </a:lstStyle>
          <a:p>
            <a:pPr>
              <a:defRPr/>
            </a:pPr>
            <a:fld id="{26C5284D-FC67-45A3-82C1-EA50452A4C45}" type="slidenum">
              <a:rPr lang="ru-RU"/>
              <a:pPr>
                <a:defRPr/>
              </a:pPr>
              <a:t>‹#›</a:t>
            </a:fld>
            <a:endParaRPr lang="ru-RU"/>
          </a:p>
        </p:txBody>
      </p:sp>
    </p:spTree>
  </p:cSld>
  <p:clrMapOvr>
    <a:masterClrMapping/>
  </p:clrMapOvr>
  <p:transition spd="med" advClick="0"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0"/>
          <p:cNvSpPr>
            <a:spLocks noGrp="1" noChangeArrowheads="1"/>
          </p:cNvSpPr>
          <p:nvPr>
            <p:ph type="dt" sz="half" idx="10"/>
          </p:nvPr>
        </p:nvSpPr>
        <p:spPr>
          <a:ln/>
        </p:spPr>
        <p:txBody>
          <a:bodyPr/>
          <a:lstStyle>
            <a:lvl1pPr>
              <a:defRPr/>
            </a:lvl1pPr>
          </a:lstStyle>
          <a:p>
            <a:pPr>
              <a:defRPr/>
            </a:pPr>
            <a:endParaRPr lang="ru-RU"/>
          </a:p>
        </p:txBody>
      </p:sp>
      <p:sp>
        <p:nvSpPr>
          <p:cNvPr id="4" name="Rectangle 41"/>
          <p:cNvSpPr>
            <a:spLocks noGrp="1" noChangeArrowheads="1"/>
          </p:cNvSpPr>
          <p:nvPr>
            <p:ph type="ftr" sz="quarter" idx="11"/>
          </p:nvPr>
        </p:nvSpPr>
        <p:spPr>
          <a:ln/>
        </p:spPr>
        <p:txBody>
          <a:bodyPr/>
          <a:lstStyle>
            <a:lvl1pPr>
              <a:defRPr/>
            </a:lvl1pPr>
          </a:lstStyle>
          <a:p>
            <a:pPr>
              <a:defRPr/>
            </a:pPr>
            <a:endParaRPr lang="ru-RU"/>
          </a:p>
        </p:txBody>
      </p:sp>
      <p:sp>
        <p:nvSpPr>
          <p:cNvPr id="5" name="Rectangle 42"/>
          <p:cNvSpPr>
            <a:spLocks noGrp="1" noChangeArrowheads="1"/>
          </p:cNvSpPr>
          <p:nvPr>
            <p:ph type="sldNum" sz="quarter" idx="12"/>
          </p:nvPr>
        </p:nvSpPr>
        <p:spPr>
          <a:ln/>
        </p:spPr>
        <p:txBody>
          <a:bodyPr/>
          <a:lstStyle>
            <a:lvl1pPr>
              <a:defRPr/>
            </a:lvl1pPr>
          </a:lstStyle>
          <a:p>
            <a:pPr>
              <a:defRPr/>
            </a:pPr>
            <a:fld id="{AE7D61BD-A645-4105-AAE4-EA74DA97E6B4}" type="slidenum">
              <a:rPr lang="ru-RU"/>
              <a:pPr>
                <a:defRPr/>
              </a:pPr>
              <a:t>‹#›</a:t>
            </a:fld>
            <a:endParaRPr lang="ru-RU"/>
          </a:p>
        </p:txBody>
      </p:sp>
    </p:spTree>
  </p:cSld>
  <p:clrMapOvr>
    <a:masterClrMapping/>
  </p:clrMapOvr>
  <p:transition spd="med" advClick="0"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ru-RU"/>
          </a:p>
        </p:txBody>
      </p:sp>
      <p:sp>
        <p:nvSpPr>
          <p:cNvPr id="3" name="Rectangle 41"/>
          <p:cNvSpPr>
            <a:spLocks noGrp="1" noChangeArrowheads="1"/>
          </p:cNvSpPr>
          <p:nvPr>
            <p:ph type="ftr" sz="quarter" idx="11"/>
          </p:nvPr>
        </p:nvSpPr>
        <p:spPr>
          <a:ln/>
        </p:spPr>
        <p:txBody>
          <a:bodyPr/>
          <a:lstStyle>
            <a:lvl1pPr>
              <a:defRPr/>
            </a:lvl1pPr>
          </a:lstStyle>
          <a:p>
            <a:pPr>
              <a:defRPr/>
            </a:pPr>
            <a:endParaRPr lang="ru-RU"/>
          </a:p>
        </p:txBody>
      </p:sp>
      <p:sp>
        <p:nvSpPr>
          <p:cNvPr id="4" name="Rectangle 42"/>
          <p:cNvSpPr>
            <a:spLocks noGrp="1" noChangeArrowheads="1"/>
          </p:cNvSpPr>
          <p:nvPr>
            <p:ph type="sldNum" sz="quarter" idx="12"/>
          </p:nvPr>
        </p:nvSpPr>
        <p:spPr>
          <a:ln/>
        </p:spPr>
        <p:txBody>
          <a:bodyPr/>
          <a:lstStyle>
            <a:lvl1pPr>
              <a:defRPr/>
            </a:lvl1pPr>
          </a:lstStyle>
          <a:p>
            <a:pPr>
              <a:defRPr/>
            </a:pPr>
            <a:fld id="{8D8F0965-7065-416F-91C9-7C49F7014ABB}" type="slidenum">
              <a:rPr lang="ru-RU"/>
              <a:pPr>
                <a:defRPr/>
              </a:pPr>
              <a:t>‹#›</a:t>
            </a:fld>
            <a:endParaRPr lang="ru-RU"/>
          </a:p>
        </p:txBody>
      </p:sp>
    </p:spTree>
  </p:cSld>
  <p:clrMapOvr>
    <a:masterClrMapping/>
  </p:clrMapOvr>
  <p:transition spd="med" advClick="0"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C73BAAE9-C1F4-488D-9496-42FE973D6E34}" type="slidenum">
              <a:rPr lang="ru-RU"/>
              <a:pPr>
                <a:defRPr/>
              </a:pPr>
              <a:t>‹#›</a:t>
            </a:fld>
            <a:endParaRPr lang="ru-RU"/>
          </a:p>
        </p:txBody>
      </p:sp>
    </p:spTree>
  </p:cSld>
  <p:clrMapOvr>
    <a:masterClrMapping/>
  </p:clrMapOvr>
  <p:transition spd="med" advClick="0"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AB367454-2434-422A-AE3D-E71D0DC03E70}" type="slidenum">
              <a:rPr lang="ru-RU"/>
              <a:pPr>
                <a:defRPr/>
              </a:pPr>
              <a:t>‹#›</a:t>
            </a:fld>
            <a:endParaRPr lang="ru-RU"/>
          </a:p>
        </p:txBody>
      </p:sp>
    </p:spTree>
  </p:cSld>
  <p:clrMapOvr>
    <a:masterClrMapping/>
  </p:clrMapOvr>
  <p:transition spd="med" advClick="0"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gamma/>
                <a:shade val="39216"/>
                <a:invGamma/>
              </a:schemeClr>
            </a:gs>
          </a:gsLst>
          <a:lin ang="16200000" scaled="1"/>
          <a:tileRect/>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1588" y="0"/>
            <a:ext cx="9148762" cy="6851650"/>
            <a:chOff x="1" y="0"/>
            <a:chExt cx="5763" cy="4316"/>
          </a:xfrm>
        </p:grpSpPr>
        <p:sp>
          <p:nvSpPr>
            <p:cNvPr id="1126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ru-RU"/>
            </a:p>
          </p:txBody>
        </p:sp>
        <p:sp>
          <p:nvSpPr>
            <p:cNvPr id="1126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ru-RU"/>
            </a:p>
          </p:txBody>
        </p:sp>
        <p:sp>
          <p:nvSpPr>
            <p:cNvPr id="1126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ru-RU"/>
            </a:p>
          </p:txBody>
        </p:sp>
        <p:grpSp>
          <p:nvGrpSpPr>
            <p:cNvPr id="3083" name="Group 6"/>
            <p:cNvGrpSpPr>
              <a:grpSpLocks/>
            </p:cNvGrpSpPr>
            <p:nvPr/>
          </p:nvGrpSpPr>
          <p:grpSpPr bwMode="auto">
            <a:xfrm>
              <a:off x="288" y="0"/>
              <a:ext cx="5098" cy="4316"/>
              <a:chOff x="288" y="0"/>
              <a:chExt cx="5098" cy="4316"/>
            </a:xfrm>
          </p:grpSpPr>
          <p:sp>
            <p:nvSpPr>
              <p:cNvPr id="1127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7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7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7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7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7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7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7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7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8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8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8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sp>
            <p:nvSpPr>
              <p:cNvPr id="1128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p:spPr>
            <p:txBody>
              <a:bodyPr/>
              <a:lstStyle/>
              <a:p>
                <a:pPr>
                  <a:defRPr/>
                </a:pPr>
                <a:endParaRPr lang="ru-RU"/>
              </a:p>
            </p:txBody>
          </p:sp>
        </p:grpSp>
        <p:sp>
          <p:nvSpPr>
            <p:cNvPr id="1128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ru-RU"/>
            </a:p>
          </p:txBody>
        </p:sp>
        <p:sp>
          <p:nvSpPr>
            <p:cNvPr id="1128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p:spPr>
          <p:txBody>
            <a:bodyPr/>
            <a:lstStyle/>
            <a:p>
              <a:pPr>
                <a:defRPr/>
              </a:pPr>
              <a:endParaRPr lang="ru-RU"/>
            </a:p>
          </p:txBody>
        </p:sp>
        <p:sp>
          <p:nvSpPr>
            <p:cNvPr id="1128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p:spPr>
          <p:txBody>
            <a:bodyPr/>
            <a:lstStyle/>
            <a:p>
              <a:pPr>
                <a:defRPr/>
              </a:pPr>
              <a:endParaRPr lang="ru-RU"/>
            </a:p>
          </p:txBody>
        </p:sp>
        <p:sp>
          <p:nvSpPr>
            <p:cNvPr id="1128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p:spPr>
          <p:txBody>
            <a:bodyPr/>
            <a:lstStyle/>
            <a:p>
              <a:pPr>
                <a:defRPr/>
              </a:pPr>
              <a:endParaRPr lang="ru-RU"/>
            </a:p>
          </p:txBody>
        </p:sp>
        <p:sp>
          <p:nvSpPr>
            <p:cNvPr id="1128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p:spPr>
          <p:txBody>
            <a:bodyPr/>
            <a:lstStyle/>
            <a:p>
              <a:pPr>
                <a:defRPr/>
              </a:pPr>
              <a:endParaRPr lang="ru-RU"/>
            </a:p>
          </p:txBody>
        </p:sp>
        <p:sp>
          <p:nvSpPr>
            <p:cNvPr id="1128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p:spPr>
          <p:txBody>
            <a:bodyPr/>
            <a:lstStyle/>
            <a:p>
              <a:pPr>
                <a:defRPr/>
              </a:pPr>
              <a:endParaRPr lang="ru-RU"/>
            </a:p>
          </p:txBody>
        </p:sp>
        <p:sp>
          <p:nvSpPr>
            <p:cNvPr id="1129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p:spPr>
          <p:txBody>
            <a:bodyPr/>
            <a:lstStyle/>
            <a:p>
              <a:pPr>
                <a:defRPr/>
              </a:pPr>
              <a:endParaRPr lang="ru-RU"/>
            </a:p>
          </p:txBody>
        </p:sp>
        <p:sp>
          <p:nvSpPr>
            <p:cNvPr id="1129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p:spPr>
          <p:txBody>
            <a:bodyPr/>
            <a:lstStyle/>
            <a:p>
              <a:pPr>
                <a:defRPr/>
              </a:pPr>
              <a:endParaRPr lang="ru-RU"/>
            </a:p>
          </p:txBody>
        </p:sp>
        <p:sp>
          <p:nvSpPr>
            <p:cNvPr id="11292" name="Line 28"/>
            <p:cNvSpPr>
              <a:spLocks noChangeShapeType="1"/>
            </p:cNvSpPr>
            <p:nvPr/>
          </p:nvSpPr>
          <p:spPr bwMode="hidden">
            <a:xfrm>
              <a:off x="1" y="2749"/>
              <a:ext cx="5758" cy="0"/>
            </a:xfrm>
            <a:prstGeom prst="line">
              <a:avLst/>
            </a:prstGeom>
            <a:noFill/>
            <a:ln w="15875">
              <a:solidFill>
                <a:schemeClr val="bg1"/>
              </a:solidFill>
              <a:round/>
              <a:headEnd/>
              <a:tailEnd/>
            </a:ln>
            <a:effectLst/>
            <a:extLst/>
          </p:spPr>
          <p:txBody>
            <a:bodyPr/>
            <a:lstStyle/>
            <a:p>
              <a:pPr>
                <a:defRPr/>
              </a:pPr>
              <a:endParaRPr lang="ru-RU"/>
            </a:p>
          </p:txBody>
        </p:sp>
        <p:sp>
          <p:nvSpPr>
            <p:cNvPr id="11293" name="Line 29"/>
            <p:cNvSpPr>
              <a:spLocks noChangeShapeType="1"/>
            </p:cNvSpPr>
            <p:nvPr/>
          </p:nvSpPr>
          <p:spPr bwMode="hidden">
            <a:xfrm>
              <a:off x="1" y="2356"/>
              <a:ext cx="5758" cy="0"/>
            </a:xfrm>
            <a:prstGeom prst="line">
              <a:avLst/>
            </a:prstGeom>
            <a:noFill/>
            <a:ln w="15875">
              <a:solidFill>
                <a:schemeClr val="bg1"/>
              </a:solidFill>
              <a:round/>
              <a:headEnd/>
              <a:tailEnd/>
            </a:ln>
            <a:effectLst/>
            <a:extLst/>
          </p:spPr>
          <p:txBody>
            <a:bodyPr/>
            <a:lstStyle/>
            <a:p>
              <a:pPr>
                <a:defRPr/>
              </a:pPr>
              <a:endParaRPr lang="ru-RU"/>
            </a:p>
          </p:txBody>
        </p:sp>
        <p:sp>
          <p:nvSpPr>
            <p:cNvPr id="11294" name="Line 30"/>
            <p:cNvSpPr>
              <a:spLocks noChangeShapeType="1"/>
            </p:cNvSpPr>
            <p:nvPr/>
          </p:nvSpPr>
          <p:spPr bwMode="hidden">
            <a:xfrm>
              <a:off x="1" y="3142"/>
              <a:ext cx="5758" cy="0"/>
            </a:xfrm>
            <a:prstGeom prst="line">
              <a:avLst/>
            </a:prstGeom>
            <a:noFill/>
            <a:ln w="15875">
              <a:solidFill>
                <a:schemeClr val="bg2"/>
              </a:solidFill>
              <a:round/>
              <a:headEnd/>
              <a:tailEnd/>
            </a:ln>
            <a:effectLst/>
            <a:extLst/>
          </p:spPr>
          <p:txBody>
            <a:bodyPr/>
            <a:lstStyle/>
            <a:p>
              <a:pPr>
                <a:defRPr/>
              </a:pPr>
              <a:endParaRPr lang="ru-RU"/>
            </a:p>
          </p:txBody>
        </p:sp>
        <p:grpSp>
          <p:nvGrpSpPr>
            <p:cNvPr id="3095" name="Group 31"/>
            <p:cNvGrpSpPr>
              <a:grpSpLocks/>
            </p:cNvGrpSpPr>
            <p:nvPr/>
          </p:nvGrpSpPr>
          <p:grpSpPr bwMode="auto">
            <a:xfrm>
              <a:off x="1" y="392"/>
              <a:ext cx="5758" cy="1571"/>
              <a:chOff x="1" y="392"/>
              <a:chExt cx="5758" cy="1571"/>
            </a:xfrm>
          </p:grpSpPr>
          <p:sp>
            <p:nvSpPr>
              <p:cNvPr id="1129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p:spPr>
            <p:txBody>
              <a:bodyPr/>
              <a:lstStyle/>
              <a:p>
                <a:pPr>
                  <a:defRPr/>
                </a:pPr>
                <a:endParaRPr lang="ru-RU"/>
              </a:p>
            </p:txBody>
          </p:sp>
          <p:sp>
            <p:nvSpPr>
              <p:cNvPr id="1129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p:spPr>
            <p:txBody>
              <a:bodyPr/>
              <a:lstStyle/>
              <a:p>
                <a:pPr>
                  <a:defRPr/>
                </a:pPr>
                <a:endParaRPr lang="ru-RU"/>
              </a:p>
            </p:txBody>
          </p:sp>
          <p:sp>
            <p:nvSpPr>
              <p:cNvPr id="1129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p:spPr>
            <p:txBody>
              <a:bodyPr/>
              <a:lstStyle/>
              <a:p>
                <a:pPr>
                  <a:defRPr/>
                </a:pPr>
                <a:endParaRPr lang="ru-RU"/>
              </a:p>
            </p:txBody>
          </p:sp>
          <p:sp>
            <p:nvSpPr>
              <p:cNvPr id="1129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p:spPr>
            <p:txBody>
              <a:bodyPr/>
              <a:lstStyle/>
              <a:p>
                <a:pPr>
                  <a:defRPr/>
                </a:pPr>
                <a:endParaRPr lang="ru-RU"/>
              </a:p>
            </p:txBody>
          </p:sp>
          <p:sp>
            <p:nvSpPr>
              <p:cNvPr id="1130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p:spPr>
            <p:txBody>
              <a:bodyPr/>
              <a:lstStyle/>
              <a:p>
                <a:pPr>
                  <a:defRPr/>
                </a:pPr>
                <a:endParaRPr lang="ru-RU"/>
              </a:p>
            </p:txBody>
          </p:sp>
        </p:grpSp>
        <p:sp>
          <p:nvSpPr>
            <p:cNvPr id="11301" name="Line 37"/>
            <p:cNvSpPr>
              <a:spLocks noChangeShapeType="1"/>
            </p:cNvSpPr>
            <p:nvPr/>
          </p:nvSpPr>
          <p:spPr bwMode="hidden">
            <a:xfrm>
              <a:off x="1" y="3928"/>
              <a:ext cx="5758" cy="0"/>
            </a:xfrm>
            <a:prstGeom prst="line">
              <a:avLst/>
            </a:prstGeom>
            <a:noFill/>
            <a:ln w="15875">
              <a:solidFill>
                <a:schemeClr val="bg2"/>
              </a:solidFill>
              <a:round/>
              <a:headEnd/>
              <a:tailEnd/>
            </a:ln>
            <a:effectLst/>
            <a:extLst/>
          </p:spPr>
          <p:txBody>
            <a:bodyPr/>
            <a:lstStyle/>
            <a:p>
              <a:pPr>
                <a:defRPr/>
              </a:pPr>
              <a:endParaRPr lang="ru-RU"/>
            </a:p>
          </p:txBody>
        </p:sp>
        <p:sp>
          <p:nvSpPr>
            <p:cNvPr id="11302" name="Line 38"/>
            <p:cNvSpPr>
              <a:spLocks noChangeShapeType="1"/>
            </p:cNvSpPr>
            <p:nvPr/>
          </p:nvSpPr>
          <p:spPr bwMode="hidden">
            <a:xfrm>
              <a:off x="1" y="3535"/>
              <a:ext cx="5758" cy="0"/>
            </a:xfrm>
            <a:prstGeom prst="line">
              <a:avLst/>
            </a:prstGeom>
            <a:noFill/>
            <a:ln w="15875">
              <a:solidFill>
                <a:schemeClr val="bg2"/>
              </a:solidFill>
              <a:round/>
              <a:headEnd/>
              <a:tailEnd/>
            </a:ln>
            <a:effectLst/>
            <a:extLst/>
          </p:spPr>
          <p:txBody>
            <a:bodyPr/>
            <a:lstStyle/>
            <a:p>
              <a:pPr>
                <a:defRPr/>
              </a:pPr>
              <a:endParaRPr lang="ru-RU"/>
            </a:p>
          </p:txBody>
        </p:sp>
      </p:grpSp>
      <p:sp>
        <p:nvSpPr>
          <p:cNvPr id="11303" name="Rectangle 39"/>
          <p:cNvSpPr>
            <a:spLocks noGrp="1" noChangeArrowheads="1"/>
          </p:cNvSpPr>
          <p:nvPr>
            <p:ph type="title"/>
          </p:nvPr>
        </p:nvSpPr>
        <p:spPr bwMode="auto">
          <a:xfrm>
            <a:off x="457200" y="277813"/>
            <a:ext cx="82296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11304" name="Rectangle 40"/>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ru-RU"/>
          </a:p>
        </p:txBody>
      </p:sp>
      <p:sp>
        <p:nvSpPr>
          <p:cNvPr id="11305" name="Rectangle 41"/>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ru-RU"/>
          </a:p>
        </p:txBody>
      </p:sp>
      <p:sp>
        <p:nvSpPr>
          <p:cNvPr id="11306" name="Rectangle 42"/>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0540C80B-D8D5-474D-B7C0-6A5D3F298F73}" type="slidenum">
              <a:rPr lang="ru-RU"/>
              <a:pPr>
                <a:defRPr/>
              </a:pPr>
              <a:t>‹#›</a:t>
            </a:fld>
            <a:endParaRPr lang="ru-RU"/>
          </a:p>
        </p:txBody>
      </p:sp>
      <p:sp>
        <p:nvSpPr>
          <p:cNvPr id="11307" name="Rectangle 43"/>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818"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transition spd="med" advClick="0" advTm="10000"/>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411413" y="277813"/>
            <a:ext cx="6732587" cy="919162"/>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endParaRPr lang="ru-RU" sz="2600" dirty="0" smtClean="0">
              <a:solidFill>
                <a:schemeClr val="folHlink"/>
              </a:solidFill>
              <a:latin typeface="Times New Roman" pitchFamily="18" charset="0"/>
            </a:endParaRPr>
          </a:p>
        </p:txBody>
      </p:sp>
      <p:sp>
        <p:nvSpPr>
          <p:cNvPr id="3075" name="Rectangle 3"/>
          <p:cNvSpPr>
            <a:spLocks noGrp="1" noChangeArrowheads="1"/>
          </p:cNvSpPr>
          <p:nvPr>
            <p:ph type="body" sz="half" idx="1"/>
          </p:nvPr>
        </p:nvSpPr>
        <p:spPr>
          <a:xfrm>
            <a:off x="428625" y="1500188"/>
            <a:ext cx="8535988" cy="5000625"/>
          </a:xfrm>
        </p:spPr>
        <p:txBody>
          <a:bodyPr/>
          <a:lstStyle/>
          <a:p>
            <a:pPr marL="0" indent="533400" algn="ctr" eaLnBrk="1" hangingPunct="1">
              <a:buFont typeface="Wingdings" pitchFamily="2" charset="2"/>
              <a:buNone/>
              <a:defRPr/>
            </a:pPr>
            <a:r>
              <a:rPr lang="ru-RU" dirty="0" smtClean="0">
                <a:latin typeface="Times New Roman" pitchFamily="18" charset="0"/>
                <a:cs typeface="Times New Roman" pitchFamily="18" charset="0"/>
              </a:rPr>
              <a:t>ОАО "Агентство кредитного обеспечения" создано в </a:t>
            </a:r>
            <a:r>
              <a:rPr lang="ru-RU" sz="3600" dirty="0" smtClean="0">
                <a:solidFill>
                  <a:srgbClr val="FF0000"/>
                </a:solidFill>
                <a:latin typeface="Times New Roman" pitchFamily="18" charset="0"/>
                <a:cs typeface="Times New Roman" pitchFamily="18" charset="0"/>
              </a:rPr>
              <a:t>2003 году</a:t>
            </a:r>
            <a:r>
              <a:rPr lang="ru-RU" sz="360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субъектом РФ - Ленинградской областью с целью осуществления системы финансово-кредитной поддержки субъектов малого, среднего предпринимательства Ленинградской области, создания благоприятных условий для обеспечения доступа указанной категории к кредитным ресурсам финансовых организаций и лизинговых компаний. </a:t>
            </a:r>
          </a:p>
        </p:txBody>
      </p:sp>
      <p:pic>
        <p:nvPicPr>
          <p:cNvPr id="5124" name="Picture 4"/>
          <p:cNvPicPr>
            <a:picLocks noGrp="1" noChangeAspect="1" noChangeArrowheads="1"/>
          </p:cNvPicPr>
          <p:nvPr>
            <p:ph sz="quarter" idx="2"/>
          </p:nvPr>
        </p:nvPicPr>
        <p:blipFill>
          <a:blip r:embed="rId3"/>
          <a:srcRect/>
          <a:stretch>
            <a:fillRect/>
          </a:stretch>
        </p:blipFill>
        <p:spPr>
          <a:xfrm>
            <a:off x="250825" y="188913"/>
            <a:ext cx="2160588" cy="1079500"/>
          </a:xfrm>
          <a:noFill/>
          <a:ln>
            <a:solidFill>
              <a:schemeClr val="folHlink"/>
            </a:solidFill>
            <a:miter lim="800000"/>
            <a:headEnd/>
            <a:tailEnd/>
          </a:ln>
        </p:spPr>
      </p:pic>
    </p:spTree>
  </p:cSld>
  <p:clrMapOvr>
    <a:masterClrMapping/>
  </p:clrMapOvr>
  <p:transition spd="med" advClick="0"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428875" y="188913"/>
            <a:ext cx="6715125" cy="1008062"/>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r>
              <a:rPr lang="ru-RU" sz="2600" dirty="0" smtClean="0">
                <a:solidFill>
                  <a:schemeClr val="folHlink"/>
                </a:solidFill>
                <a:latin typeface="Times New Roman" pitchFamily="18" charset="0"/>
              </a:rPr>
              <a:t> </a:t>
            </a:r>
          </a:p>
        </p:txBody>
      </p:sp>
      <p:sp>
        <p:nvSpPr>
          <p:cNvPr id="15363" name="Rectangle 3"/>
          <p:cNvSpPr>
            <a:spLocks noGrp="1" noChangeArrowheads="1"/>
          </p:cNvSpPr>
          <p:nvPr>
            <p:ph type="body" sz="half" idx="4294967295"/>
          </p:nvPr>
        </p:nvSpPr>
        <p:spPr>
          <a:xfrm>
            <a:off x="428625" y="1500188"/>
            <a:ext cx="8435975" cy="5072062"/>
          </a:xfrm>
        </p:spPr>
        <p:txBody>
          <a:bodyPr/>
          <a:lstStyle/>
          <a:p>
            <a:pPr marL="0" indent="533400" algn="ctr" eaLnBrk="1" hangingPunct="1">
              <a:lnSpc>
                <a:spcPct val="80000"/>
              </a:lnSpc>
              <a:buFont typeface="Wingdings" pitchFamily="2" charset="2"/>
              <a:buNone/>
              <a:defRPr/>
            </a:pPr>
            <a:r>
              <a:rPr lang="ru-RU" dirty="0" smtClean="0">
                <a:latin typeface="Times New Roman" pitchFamily="18" charset="0"/>
              </a:rPr>
              <a:t>Размер Поручительства по каждому </a:t>
            </a:r>
            <a:r>
              <a:rPr lang="ru-RU" b="1" i="1" u="sng" dirty="0" smtClean="0">
                <a:solidFill>
                  <a:srgbClr val="FFFF00"/>
                </a:solidFill>
                <a:latin typeface="Times New Roman" pitchFamily="18" charset="0"/>
              </a:rPr>
              <a:t>договору лизинга</a:t>
            </a:r>
            <a:r>
              <a:rPr lang="ru-RU" i="1" dirty="0" smtClean="0">
                <a:solidFill>
                  <a:srgbClr val="FFFF00"/>
                </a:solidFill>
                <a:latin typeface="Times New Roman" pitchFamily="18" charset="0"/>
              </a:rPr>
              <a:t> </a:t>
            </a:r>
            <a:r>
              <a:rPr lang="ru-RU" dirty="0" smtClean="0">
                <a:latin typeface="Times New Roman" pitchFamily="18" charset="0"/>
              </a:rPr>
              <a:t>не может превышать </a:t>
            </a:r>
          </a:p>
          <a:p>
            <a:pPr marL="0" indent="533400" algn="ctr" eaLnBrk="1" hangingPunct="1">
              <a:lnSpc>
                <a:spcPct val="80000"/>
              </a:lnSpc>
              <a:buFont typeface="Wingdings" pitchFamily="2" charset="2"/>
              <a:buNone/>
              <a:defRPr/>
            </a:pPr>
            <a:r>
              <a:rPr lang="ru-RU" sz="3600" b="1" dirty="0" smtClean="0">
                <a:solidFill>
                  <a:srgbClr val="F63420"/>
                </a:solidFill>
                <a:latin typeface="Times New Roman" pitchFamily="18" charset="0"/>
              </a:rPr>
              <a:t>50 процентов</a:t>
            </a:r>
            <a:r>
              <a:rPr lang="ru-RU" sz="3600" dirty="0" smtClean="0">
                <a:latin typeface="Times New Roman" pitchFamily="18" charset="0"/>
              </a:rPr>
              <a:t> </a:t>
            </a:r>
            <a:r>
              <a:rPr lang="ru-RU" dirty="0" smtClean="0">
                <a:latin typeface="Times New Roman" pitchFamily="18" charset="0"/>
              </a:rPr>
              <a:t>от суммы задолженности Заемщика перед Кредитором по возврату Основного долга.</a:t>
            </a:r>
            <a:endParaRPr lang="en-US" dirty="0" smtClean="0">
              <a:latin typeface="Times New Roman" pitchFamily="18" charset="0"/>
            </a:endParaRPr>
          </a:p>
          <a:p>
            <a:pPr marL="0" indent="533400" algn="ctr" eaLnBrk="1" hangingPunct="1">
              <a:buFont typeface="Wingdings" pitchFamily="2" charset="2"/>
              <a:buNone/>
              <a:defRPr/>
            </a:pPr>
            <a:r>
              <a:rPr lang="ru-RU" dirty="0" smtClean="0">
                <a:latin typeface="Times New Roman" pitchFamily="18" charset="0"/>
              </a:rPr>
              <a:t>Максимальный размер ответственности Агентства по каждому из заключаемых им договоров поручительства не может превышать </a:t>
            </a:r>
            <a:r>
              <a:rPr lang="ru-RU" sz="3600" b="1" dirty="0" smtClean="0">
                <a:solidFill>
                  <a:srgbClr val="F63420"/>
                </a:solidFill>
                <a:latin typeface="Times New Roman" pitchFamily="18" charset="0"/>
              </a:rPr>
              <a:t>10 000 000</a:t>
            </a:r>
            <a:r>
              <a:rPr lang="ru-RU" sz="3600" dirty="0" smtClean="0">
                <a:latin typeface="Times New Roman" pitchFamily="18" charset="0"/>
              </a:rPr>
              <a:t> </a:t>
            </a:r>
            <a:r>
              <a:rPr lang="ru-RU" dirty="0" smtClean="0">
                <a:latin typeface="Times New Roman" pitchFamily="18" charset="0"/>
              </a:rPr>
              <a:t>(Десять)                        миллионов рублей.</a:t>
            </a:r>
          </a:p>
        </p:txBody>
      </p:sp>
      <p:pic>
        <p:nvPicPr>
          <p:cNvPr id="14340" name="Picture 4"/>
          <p:cNvPicPr>
            <a:picLocks noGrp="1" noChangeAspect="1" noChangeArrowheads="1"/>
          </p:cNvPicPr>
          <p:nvPr>
            <p:ph sz="half" idx="4294967295"/>
          </p:nvPr>
        </p:nvPicPr>
        <p:blipFill>
          <a:blip r:embed="rId3"/>
          <a:srcRect/>
          <a:stretch>
            <a:fillRect/>
          </a:stretch>
        </p:blipFill>
        <p:spPr>
          <a:xfrm>
            <a:off x="250825" y="260350"/>
            <a:ext cx="2160588" cy="1008063"/>
          </a:xfrm>
          <a:noFill/>
          <a:ln>
            <a:solidFill>
              <a:schemeClr val="folHlink"/>
            </a:solidFill>
            <a:miter lim="800000"/>
            <a:headEnd/>
            <a:tailEnd/>
          </a:ln>
        </p:spPr>
      </p:pic>
    </p:spTree>
  </p:cSld>
  <p:clrMapOvr>
    <a:masterClrMapping/>
  </p:clrMapOvr>
  <p:transition spd="med" advClick="0" advTm="1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428875" y="0"/>
            <a:ext cx="6715125" cy="1268413"/>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r>
              <a:rPr lang="ru-RU" sz="2600" dirty="0" smtClean="0">
                <a:solidFill>
                  <a:schemeClr val="folHlink"/>
                </a:solidFill>
                <a:latin typeface="Times New Roman" pitchFamily="18" charset="0"/>
              </a:rPr>
              <a:t> </a:t>
            </a:r>
          </a:p>
        </p:txBody>
      </p:sp>
      <p:sp>
        <p:nvSpPr>
          <p:cNvPr id="22531" name="Rectangle 3"/>
          <p:cNvSpPr>
            <a:spLocks noGrp="1" noChangeArrowheads="1"/>
          </p:cNvSpPr>
          <p:nvPr>
            <p:ph type="body" sz="half" idx="1"/>
          </p:nvPr>
        </p:nvSpPr>
        <p:spPr>
          <a:xfrm>
            <a:off x="539750" y="2205038"/>
            <a:ext cx="8424863" cy="3438525"/>
          </a:xfrm>
        </p:spPr>
        <p:txBody>
          <a:bodyPr/>
          <a:lstStyle/>
          <a:p>
            <a:pPr marL="0" indent="533400" algn="ctr" eaLnBrk="1" hangingPunct="1">
              <a:spcBef>
                <a:spcPct val="0"/>
              </a:spcBef>
              <a:buFont typeface="Wingdings" pitchFamily="2" charset="2"/>
              <a:buNone/>
              <a:defRPr/>
            </a:pPr>
            <a:r>
              <a:rPr lang="ru-RU" dirty="0" smtClean="0">
                <a:latin typeface="Times New Roman" pitchFamily="18" charset="0"/>
              </a:rPr>
              <a:t>Ответственность ОАО является:</a:t>
            </a:r>
          </a:p>
          <a:p>
            <a:pPr marL="0" indent="533400" algn="ctr" eaLnBrk="1" hangingPunct="1">
              <a:spcBef>
                <a:spcPct val="0"/>
              </a:spcBef>
              <a:buFont typeface="Wingdings" pitchFamily="2" charset="2"/>
              <a:buNone/>
              <a:defRPr/>
            </a:pPr>
            <a:endParaRPr lang="ru-RU" dirty="0" smtClean="0">
              <a:latin typeface="Times New Roman" pitchFamily="18" charset="0"/>
            </a:endParaRPr>
          </a:p>
          <a:p>
            <a:pPr marL="0" indent="533400" algn="ctr" eaLnBrk="1" hangingPunct="1">
              <a:spcBef>
                <a:spcPct val="0"/>
              </a:spcBef>
              <a:buFont typeface="Wingdings" pitchFamily="2" charset="2"/>
              <a:buNone/>
              <a:defRPr/>
            </a:pPr>
            <a:r>
              <a:rPr lang="ru-RU" sz="3600" i="1" dirty="0" smtClean="0">
                <a:solidFill>
                  <a:srgbClr val="FF0000"/>
                </a:solidFill>
                <a:latin typeface="Times New Roman" pitchFamily="18" charset="0"/>
              </a:rPr>
              <a:t>- субсидиарной  </a:t>
            </a:r>
            <a:r>
              <a:rPr lang="ru-RU" dirty="0" smtClean="0">
                <a:latin typeface="Times New Roman" pitchFamily="18" charset="0"/>
              </a:rPr>
              <a:t>по отношению к ответственности, которую несет перед Банком, Лизинговой компанией Заемщик в связи с непогашением платежей в установленный срок.</a:t>
            </a:r>
            <a:endParaRPr lang="ru-RU" dirty="0" smtClean="0">
              <a:latin typeface="Arial" charset="0"/>
            </a:endParaRPr>
          </a:p>
          <a:p>
            <a:pPr marL="0" indent="533400" algn="just" eaLnBrk="1" hangingPunct="1">
              <a:lnSpc>
                <a:spcPct val="90000"/>
              </a:lnSpc>
              <a:spcBef>
                <a:spcPct val="0"/>
              </a:spcBef>
              <a:buFont typeface="Wingdings" pitchFamily="2" charset="2"/>
              <a:buNone/>
              <a:defRPr/>
            </a:pPr>
            <a:endParaRPr lang="ru-RU" sz="2800" dirty="0" smtClean="0">
              <a:latin typeface="Arial" charset="0"/>
            </a:endParaRPr>
          </a:p>
          <a:p>
            <a:pPr marL="0" indent="533400" eaLnBrk="1" hangingPunct="1">
              <a:lnSpc>
                <a:spcPct val="90000"/>
              </a:lnSpc>
              <a:buFont typeface="Wingdings" pitchFamily="2" charset="2"/>
              <a:buNone/>
              <a:defRPr/>
            </a:pPr>
            <a:endParaRPr lang="ru-RU" sz="2400" dirty="0" smtClean="0">
              <a:latin typeface="Times New Roman" pitchFamily="18" charset="0"/>
            </a:endParaRPr>
          </a:p>
        </p:txBody>
      </p:sp>
      <p:pic>
        <p:nvPicPr>
          <p:cNvPr id="15364" name="Picture 4"/>
          <p:cNvPicPr>
            <a:picLocks noGrp="1" noChangeAspect="1" noChangeArrowheads="1"/>
          </p:cNvPicPr>
          <p:nvPr>
            <p:ph sz="quarter" idx="2"/>
          </p:nvPr>
        </p:nvPicPr>
        <p:blipFill>
          <a:blip r:embed="rId3"/>
          <a:srcRect/>
          <a:stretch>
            <a:fillRect/>
          </a:stretch>
        </p:blipFill>
        <p:spPr>
          <a:xfrm>
            <a:off x="250825" y="260350"/>
            <a:ext cx="2160588" cy="1009650"/>
          </a:xfrm>
          <a:noFill/>
          <a:ln>
            <a:solidFill>
              <a:schemeClr val="folHlink"/>
            </a:solidFill>
            <a:miter lim="800000"/>
            <a:headEnd/>
            <a:tailEnd/>
          </a:ln>
        </p:spPr>
      </p:pic>
    </p:spTree>
  </p:cSld>
  <p:clrMapOvr>
    <a:masterClrMapping/>
  </p:clrMapOvr>
  <p:transition spd="med" advClick="0" advTm="1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428875" y="188913"/>
            <a:ext cx="6715125" cy="1008062"/>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r>
              <a:rPr lang="ru-RU" sz="2600" dirty="0" smtClean="0">
                <a:solidFill>
                  <a:schemeClr val="folHlink"/>
                </a:solidFill>
                <a:latin typeface="Times New Roman" pitchFamily="18" charset="0"/>
              </a:rPr>
              <a:t> </a:t>
            </a:r>
          </a:p>
        </p:txBody>
      </p:sp>
      <p:sp>
        <p:nvSpPr>
          <p:cNvPr id="23555" name="Rectangle 3"/>
          <p:cNvSpPr>
            <a:spLocks noGrp="1" noChangeArrowheads="1"/>
          </p:cNvSpPr>
          <p:nvPr>
            <p:ph type="body" sz="half" idx="1"/>
          </p:nvPr>
        </p:nvSpPr>
        <p:spPr>
          <a:xfrm>
            <a:off x="179388" y="1989138"/>
            <a:ext cx="8713787" cy="4141787"/>
          </a:xfrm>
        </p:spPr>
        <p:txBody>
          <a:bodyPr/>
          <a:lstStyle/>
          <a:p>
            <a:pPr algn="ctr" eaLnBrk="1" hangingPunct="1">
              <a:buFont typeface="Wingdings" pitchFamily="2" charset="2"/>
              <a:buNone/>
              <a:defRPr/>
            </a:pPr>
            <a:r>
              <a:rPr lang="ru-RU" sz="2800" dirty="0" smtClean="0">
                <a:latin typeface="Times New Roman" pitchFamily="18" charset="0"/>
              </a:rPr>
              <a:t>    </a:t>
            </a:r>
            <a:r>
              <a:rPr lang="ru-RU" dirty="0" smtClean="0">
                <a:latin typeface="Times New Roman" pitchFamily="18" charset="0"/>
              </a:rPr>
              <a:t>Поручительство Агентства является платным.</a:t>
            </a:r>
          </a:p>
          <a:p>
            <a:pPr algn="ctr" eaLnBrk="1" hangingPunct="1">
              <a:buFont typeface="Wingdings" pitchFamily="2" charset="2"/>
              <a:buNone/>
              <a:defRPr/>
            </a:pPr>
            <a:r>
              <a:rPr lang="ru-RU" dirty="0" smtClean="0">
                <a:latin typeface="Times New Roman" pitchFamily="18" charset="0"/>
              </a:rPr>
              <a:t>    Ставка вознаграждения принимается равной </a:t>
            </a:r>
            <a:r>
              <a:rPr lang="ru-RU" sz="3600" dirty="0" smtClean="0">
                <a:solidFill>
                  <a:srgbClr val="FF0000"/>
                </a:solidFill>
                <a:latin typeface="Times New Roman" pitchFamily="18" charset="0"/>
              </a:rPr>
              <a:t>1,75 %</a:t>
            </a:r>
            <a:r>
              <a:rPr lang="ru-RU" sz="3600" b="1" i="1" dirty="0" smtClean="0">
                <a:latin typeface="Times New Roman" pitchFamily="18" charset="0"/>
              </a:rPr>
              <a:t> </a:t>
            </a:r>
            <a:r>
              <a:rPr lang="ru-RU" dirty="0" smtClean="0">
                <a:latin typeface="Times New Roman" pitchFamily="18" charset="0"/>
              </a:rPr>
              <a:t>от суммы предоставляемого поручительства за год.    </a:t>
            </a:r>
          </a:p>
          <a:p>
            <a:pPr algn="ctr" eaLnBrk="1" hangingPunct="1">
              <a:buFont typeface="Wingdings" pitchFamily="2" charset="2"/>
              <a:buNone/>
              <a:defRPr/>
            </a:pPr>
            <a:r>
              <a:rPr lang="ru-RU" dirty="0" smtClean="0">
                <a:latin typeface="Times New Roman" pitchFamily="18" charset="0"/>
              </a:rPr>
              <a:t>    Оплата осуществляется в соответствии с договором, заключенным между Агентством и Заемщиком</a:t>
            </a:r>
            <a:endParaRPr lang="ru-RU" dirty="0" smtClean="0">
              <a:solidFill>
                <a:schemeClr val="bg2"/>
              </a:solidFill>
            </a:endParaRPr>
          </a:p>
        </p:txBody>
      </p:sp>
      <p:pic>
        <p:nvPicPr>
          <p:cNvPr id="16388" name="Picture 4"/>
          <p:cNvPicPr>
            <a:picLocks noGrp="1" noChangeAspect="1" noChangeArrowheads="1"/>
          </p:cNvPicPr>
          <p:nvPr>
            <p:ph sz="half" idx="2"/>
          </p:nvPr>
        </p:nvPicPr>
        <p:blipFill>
          <a:blip r:embed="rId3"/>
          <a:srcRect/>
          <a:stretch>
            <a:fillRect/>
          </a:stretch>
        </p:blipFill>
        <p:spPr>
          <a:xfrm>
            <a:off x="250825" y="260350"/>
            <a:ext cx="2160588" cy="1008063"/>
          </a:xfrm>
          <a:noFill/>
          <a:ln>
            <a:solidFill>
              <a:schemeClr val="tx1"/>
            </a:solidFill>
            <a:miter lim="800000"/>
            <a:headEnd/>
            <a:tailEnd/>
          </a:ln>
        </p:spPr>
      </p:pic>
    </p:spTree>
  </p:cSld>
  <p:clrMapOvr>
    <a:masterClrMapping/>
  </p:clrMapOvr>
  <p:transition spd="med" advClick="0" advTm="1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428875" y="188913"/>
            <a:ext cx="6715125" cy="936625"/>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endParaRPr lang="ru-RU" sz="2600" dirty="0" smtClean="0">
              <a:solidFill>
                <a:schemeClr val="folHlink"/>
              </a:solidFill>
              <a:latin typeface="Times New Roman" pitchFamily="18" charset="0"/>
            </a:endParaRPr>
          </a:p>
        </p:txBody>
      </p:sp>
      <p:sp>
        <p:nvSpPr>
          <p:cNvPr id="17411" name="Rectangle 3"/>
          <p:cNvSpPr>
            <a:spLocks noGrp="1" noChangeArrowheads="1"/>
          </p:cNvSpPr>
          <p:nvPr>
            <p:ph type="body" sz="half" idx="1"/>
          </p:nvPr>
        </p:nvSpPr>
        <p:spPr>
          <a:xfrm>
            <a:off x="428625" y="1357313"/>
            <a:ext cx="8291513" cy="5286375"/>
          </a:xfrm>
        </p:spPr>
        <p:txBody>
          <a:bodyPr/>
          <a:lstStyle/>
          <a:p>
            <a:pPr marL="533400" algn="ctr" eaLnBrk="1" hangingPunct="1">
              <a:lnSpc>
                <a:spcPct val="80000"/>
              </a:lnSpc>
              <a:buFont typeface="Wingdings" pitchFamily="2" charset="2"/>
              <a:buNone/>
              <a:defRPr/>
            </a:pPr>
            <a:r>
              <a:rPr lang="ru-RU" sz="2400" dirty="0" smtClean="0">
                <a:solidFill>
                  <a:srgbClr val="FFFF00"/>
                </a:solidFill>
                <a:latin typeface="Times New Roman" pitchFamily="18" charset="0"/>
              </a:rPr>
              <a:t>Порядок взаимодействия Агентства, Кредитора и Заемщика по вопросу предоставления Поручительства </a:t>
            </a:r>
          </a:p>
          <a:p>
            <a:pPr marL="533400" eaLnBrk="1" hangingPunct="1">
              <a:lnSpc>
                <a:spcPct val="80000"/>
              </a:lnSpc>
              <a:defRPr/>
            </a:pPr>
            <a:r>
              <a:rPr lang="ru-RU" sz="2200" dirty="0" smtClean="0">
                <a:latin typeface="Times New Roman" pitchFamily="18" charset="0"/>
              </a:rPr>
              <a:t>Заемщик обращается к Кредитору с заявкой на предоставление кредита, заключение договора лизинга. </a:t>
            </a:r>
          </a:p>
          <a:p>
            <a:pPr marL="533400" eaLnBrk="1" hangingPunct="1">
              <a:lnSpc>
                <a:spcPct val="90000"/>
              </a:lnSpc>
              <a:defRPr/>
            </a:pPr>
            <a:r>
              <a:rPr lang="ru-RU" sz="2200" dirty="0" smtClean="0">
                <a:latin typeface="Times New Roman" pitchFamily="18" charset="0"/>
              </a:rPr>
              <a:t>Кредитор, в соответствии с процедурой, установленной внутренними нормативными актами, анализирует представленные Заемщиком документы, финансовое состояние Заемщика и определяет величину необходимого обеспечения.</a:t>
            </a:r>
          </a:p>
          <a:p>
            <a:pPr marL="533400" eaLnBrk="1" hangingPunct="1">
              <a:lnSpc>
                <a:spcPct val="80000"/>
              </a:lnSpc>
              <a:defRPr/>
            </a:pPr>
            <a:r>
              <a:rPr lang="ru-RU" sz="2200" dirty="0" smtClean="0">
                <a:latin typeface="Times New Roman" pitchFamily="18" charset="0"/>
              </a:rPr>
              <a:t>В случае нехватки обеспечения Кредитор информирует Заемщика о необходимости привлечения Поручительства Агентства для обеспечения исполнения обязательств по кредитному (лизинговому) договору. </a:t>
            </a:r>
          </a:p>
          <a:p>
            <a:pPr marL="533400" eaLnBrk="1" hangingPunct="1">
              <a:lnSpc>
                <a:spcPct val="80000"/>
              </a:lnSpc>
              <a:defRPr/>
            </a:pPr>
            <a:r>
              <a:rPr lang="ru-RU" sz="2200" dirty="0" smtClean="0">
                <a:latin typeface="Times New Roman" pitchFamily="18" charset="0"/>
              </a:rPr>
              <a:t>При согласии Заемщика воспользоваться Поручительством Агентства, Кредитор направляет в Агентство заявку установленной формы и передает на рассмотрение оговоренный пакет документов: </a:t>
            </a:r>
          </a:p>
        </p:txBody>
      </p:sp>
      <p:pic>
        <p:nvPicPr>
          <p:cNvPr id="17412" name="Picture 5"/>
          <p:cNvPicPr>
            <a:picLocks noGrp="1" noChangeAspect="1" noChangeArrowheads="1"/>
          </p:cNvPicPr>
          <p:nvPr>
            <p:ph sz="half" idx="2"/>
          </p:nvPr>
        </p:nvPicPr>
        <p:blipFill>
          <a:blip r:embed="rId3"/>
          <a:srcRect/>
          <a:stretch>
            <a:fillRect/>
          </a:stretch>
        </p:blipFill>
        <p:spPr>
          <a:xfrm>
            <a:off x="250825" y="260350"/>
            <a:ext cx="2160588" cy="936625"/>
          </a:xfrm>
          <a:noFill/>
        </p:spPr>
      </p:pic>
    </p:spTree>
  </p:cSld>
  <p:clrMapOvr>
    <a:masterClrMapping/>
  </p:clrMapOvr>
  <p:transition spd="med" advClick="0" advTm="1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428875" y="0"/>
            <a:ext cx="6715125" cy="1268413"/>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endParaRPr lang="ru-RU" sz="2600" dirty="0" smtClean="0">
              <a:solidFill>
                <a:schemeClr val="folHlink"/>
              </a:solidFill>
              <a:latin typeface="Times New Roman" pitchFamily="18" charset="0"/>
            </a:endParaRPr>
          </a:p>
        </p:txBody>
      </p:sp>
      <p:sp>
        <p:nvSpPr>
          <p:cNvPr id="19459" name="Rectangle 3"/>
          <p:cNvSpPr>
            <a:spLocks noGrp="1" noChangeArrowheads="1"/>
          </p:cNvSpPr>
          <p:nvPr>
            <p:ph type="body" sz="half" idx="1"/>
          </p:nvPr>
        </p:nvSpPr>
        <p:spPr>
          <a:xfrm>
            <a:off x="285750" y="1928813"/>
            <a:ext cx="8686800" cy="4000500"/>
          </a:xfrm>
        </p:spPr>
        <p:txBody>
          <a:bodyPr/>
          <a:lstStyle/>
          <a:p>
            <a:pPr algn="ctr" eaLnBrk="1" hangingPunct="1">
              <a:buFont typeface="Wingdings" pitchFamily="2" charset="2"/>
              <a:buNone/>
              <a:defRPr/>
            </a:pPr>
            <a:r>
              <a:rPr lang="ru-RU" sz="2400" dirty="0" smtClean="0">
                <a:solidFill>
                  <a:srgbClr val="FFFF00"/>
                </a:solidFill>
                <a:latin typeface="Times New Roman" pitchFamily="18" charset="0"/>
              </a:rPr>
              <a:t>Порядок взаимодействия Агентства, Кредитора и Заемщика по вопросу предоставления Поручительства </a:t>
            </a:r>
          </a:p>
          <a:p>
            <a:pPr eaLnBrk="1" hangingPunct="1">
              <a:defRPr/>
            </a:pPr>
            <a:r>
              <a:rPr lang="ru-RU" sz="2200" dirty="0" smtClean="0">
                <a:latin typeface="Times New Roman" pitchFamily="18" charset="0"/>
              </a:rPr>
              <a:t>Агентство в течение не более </a:t>
            </a:r>
            <a:r>
              <a:rPr lang="ru-RU" sz="2800" dirty="0" smtClean="0">
                <a:solidFill>
                  <a:srgbClr val="FF0000"/>
                </a:solidFill>
                <a:latin typeface="Times New Roman" pitchFamily="18" charset="0"/>
              </a:rPr>
              <a:t>5 (Пяти)</a:t>
            </a:r>
            <a:r>
              <a:rPr lang="ru-RU" sz="2800" dirty="0" smtClean="0">
                <a:latin typeface="Times New Roman" pitchFamily="18" charset="0"/>
              </a:rPr>
              <a:t> </a:t>
            </a:r>
            <a:r>
              <a:rPr lang="ru-RU" sz="2200" dirty="0" smtClean="0">
                <a:latin typeface="Times New Roman" pitchFamily="18" charset="0"/>
              </a:rPr>
              <a:t>рабочих дней с даты получения заявки Кредитора, принимает решение о возможности предоставления Поручительства.</a:t>
            </a:r>
          </a:p>
          <a:p>
            <a:pPr eaLnBrk="1" hangingPunct="1">
              <a:defRPr/>
            </a:pPr>
            <a:r>
              <a:rPr lang="ru-RU" sz="2200" dirty="0" smtClean="0">
                <a:latin typeface="Times New Roman" pitchFamily="18" charset="0"/>
              </a:rPr>
              <a:t>При принятии положительного решения о предоставлении Поручительства Агентство информирует об этом Кредитора.</a:t>
            </a:r>
          </a:p>
          <a:p>
            <a:pPr eaLnBrk="1" hangingPunct="1">
              <a:defRPr/>
            </a:pPr>
            <a:r>
              <a:rPr lang="ru-RU" sz="2200" dirty="0" smtClean="0">
                <a:latin typeface="Times New Roman" pitchFamily="18" charset="0"/>
              </a:rPr>
              <a:t>При положительном решении Кредитного Комитета Кредитора, Кредитор и Агентство заключают договор поручительства.</a:t>
            </a:r>
            <a:r>
              <a:rPr lang="ru-RU" sz="2800" dirty="0" smtClean="0">
                <a:latin typeface="Times New Roman" pitchFamily="18" charset="0"/>
              </a:rPr>
              <a:t> </a:t>
            </a:r>
          </a:p>
          <a:p>
            <a:pPr eaLnBrk="1" hangingPunct="1">
              <a:defRPr/>
            </a:pPr>
            <a:endParaRPr lang="ru-RU" sz="2800" dirty="0" smtClean="0"/>
          </a:p>
        </p:txBody>
      </p:sp>
      <p:sp>
        <p:nvSpPr>
          <p:cNvPr id="19463" name="Rectangle 7"/>
          <p:cNvSpPr>
            <a:spLocks noChangeArrowheads="1"/>
          </p:cNvSpPr>
          <p:nvPr/>
        </p:nvSpPr>
        <p:spPr bwMode="auto">
          <a:xfrm>
            <a:off x="0" y="3090863"/>
            <a:ext cx="9144000" cy="0"/>
          </a:xfrm>
          <a:prstGeom prst="rect">
            <a:avLst/>
          </a:prstGeom>
          <a:noFill/>
          <a:ln>
            <a:noFill/>
          </a:ln>
          <a:effectLst/>
          <a:extLst/>
        </p:spPr>
        <p:txBody>
          <a:bodyPr wrap="none">
            <a:spAutoFit/>
          </a:bodyPr>
          <a:lstStyle/>
          <a:p>
            <a:pPr>
              <a:defRPr/>
            </a:pPr>
            <a:endParaRPr lang="ru-RU"/>
          </a:p>
        </p:txBody>
      </p:sp>
      <p:pic>
        <p:nvPicPr>
          <p:cNvPr id="18437" name="Picture 20"/>
          <p:cNvPicPr>
            <a:picLocks noGrp="1" noChangeAspect="1" noChangeArrowheads="1"/>
          </p:cNvPicPr>
          <p:nvPr>
            <p:ph sz="half" idx="2"/>
          </p:nvPr>
        </p:nvPicPr>
        <p:blipFill>
          <a:blip r:embed="rId3"/>
          <a:srcRect/>
          <a:stretch>
            <a:fillRect/>
          </a:stretch>
        </p:blipFill>
        <p:spPr>
          <a:xfrm>
            <a:off x="250825" y="260350"/>
            <a:ext cx="2160588" cy="1008063"/>
          </a:xfrm>
          <a:solidFill>
            <a:schemeClr val="folHlink"/>
          </a:solidFill>
        </p:spPr>
      </p:pic>
    </p:spTree>
  </p:cSld>
  <p:clrMapOvr>
    <a:masterClrMapping/>
  </p:clrMapOvr>
  <p:transition spd="med">
    <p:blind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p:cNvPicPr>
            <a:picLocks noChangeAspect="1" noChangeArrowheads="1"/>
          </p:cNvPicPr>
          <p:nvPr/>
        </p:nvPicPr>
        <p:blipFill>
          <a:blip r:embed="rId2"/>
          <a:srcRect/>
          <a:stretch>
            <a:fillRect/>
          </a:stretch>
        </p:blipFill>
        <p:spPr bwMode="auto">
          <a:xfrm>
            <a:off x="250825" y="260350"/>
            <a:ext cx="2160588" cy="1008063"/>
          </a:xfrm>
          <a:prstGeom prst="rect">
            <a:avLst/>
          </a:prstGeom>
          <a:solidFill>
            <a:schemeClr val="folHlink"/>
          </a:solidFill>
          <a:ln w="9525">
            <a:noFill/>
            <a:miter lim="800000"/>
            <a:headEnd/>
            <a:tailEnd/>
          </a:ln>
        </p:spPr>
      </p:pic>
      <p:sp>
        <p:nvSpPr>
          <p:cNvPr id="3" name="Прямоугольник 2"/>
          <p:cNvSpPr/>
          <p:nvPr/>
        </p:nvSpPr>
        <p:spPr>
          <a:xfrm>
            <a:off x="0" y="1357313"/>
            <a:ext cx="9144000" cy="5293757"/>
          </a:xfrm>
          <a:prstGeom prst="rect">
            <a:avLst/>
          </a:prstGeom>
        </p:spPr>
        <p:txBody>
          <a:bodyPr>
            <a:spAutoFit/>
          </a:bodyPr>
          <a:lstStyle/>
          <a:p>
            <a:pPr algn="ctr">
              <a:defRPr/>
            </a:pPr>
            <a:r>
              <a:rPr lang="ru-RU" sz="2400" b="1" dirty="0">
                <a:solidFill>
                  <a:srgbClr val="FFFF00"/>
                </a:solidFill>
                <a:effectLst>
                  <a:outerShdw blurRad="38100" dist="38100" dir="2700000" algn="tl">
                    <a:srgbClr val="000000"/>
                  </a:outerShdw>
                </a:effectLst>
                <a:latin typeface="Times New Roman" pitchFamily="18" charset="0"/>
                <a:cs typeface="Times New Roman" pitchFamily="18" charset="0"/>
              </a:rPr>
              <a:t>Партнеры Агентства,</a:t>
            </a:r>
            <a:r>
              <a:rPr lang="en-US" sz="2400" b="1" dirty="0">
                <a:solidFill>
                  <a:srgbClr val="FFFF00"/>
                </a:solidFill>
                <a:effectLst>
                  <a:outerShdw blurRad="38100" dist="38100" dir="2700000" algn="tl">
                    <a:srgbClr val="000000"/>
                  </a:outerShdw>
                </a:effectLst>
                <a:latin typeface="Times New Roman" pitchFamily="18" charset="0"/>
                <a:cs typeface="Times New Roman" pitchFamily="18" charset="0"/>
              </a:rPr>
              <a:t> c </a:t>
            </a:r>
            <a:r>
              <a:rPr lang="ru-RU" sz="2400" b="1" dirty="0">
                <a:solidFill>
                  <a:srgbClr val="FFFF00"/>
                </a:solidFill>
                <a:effectLst>
                  <a:outerShdw blurRad="38100" dist="38100" dir="2700000" algn="tl">
                    <a:srgbClr val="000000"/>
                  </a:outerShdw>
                </a:effectLst>
                <a:latin typeface="Times New Roman" pitchFamily="18" charset="0"/>
                <a:cs typeface="Times New Roman" pitchFamily="18" charset="0"/>
              </a:rPr>
              <a:t>которыми заключены                     Соглашения о сотрудничестве</a:t>
            </a:r>
          </a:p>
          <a:p>
            <a:pPr algn="ctr">
              <a:lnSpc>
                <a:spcPct val="150000"/>
              </a:lnSpc>
              <a:defRPr/>
            </a:pPr>
            <a:r>
              <a:rPr lang="ru-RU" sz="2400" b="1" dirty="0">
                <a:solidFill>
                  <a:srgbClr val="FF0000"/>
                </a:solidFill>
                <a:effectLst>
                  <a:outerShdw blurRad="38100" dist="38100" dir="2700000" algn="tl">
                    <a:srgbClr val="000000"/>
                  </a:outerShdw>
                </a:effectLst>
                <a:latin typeface="Times New Roman" pitchFamily="18" charset="0"/>
                <a:cs typeface="Times New Roman" pitchFamily="18" charset="0"/>
              </a:rPr>
              <a:t>19 - Банков </a:t>
            </a:r>
            <a:r>
              <a:rPr lang="en-US" sz="2400" b="1" dirty="0">
                <a:solidFill>
                  <a:srgbClr val="FF0000"/>
                </a:solidFill>
                <a:effectLst>
                  <a:outerShdw blurRad="38100" dist="38100" dir="2700000" algn="tl">
                    <a:srgbClr val="000000"/>
                  </a:outerShdw>
                </a:effectLst>
                <a:latin typeface="Times New Roman" pitchFamily="18" charset="0"/>
                <a:cs typeface="Times New Roman" pitchFamily="18" charset="0"/>
              </a:rPr>
              <a:t>:</a:t>
            </a:r>
          </a:p>
          <a:p>
            <a:r>
              <a:rPr lang="ru-RU" sz="2000" smtClean="0">
                <a:effectLst>
                  <a:outerShdw blurRad="38100" dist="38100" dir="2700000" algn="tl">
                    <a:srgbClr val="000000"/>
                  </a:outerShdw>
                </a:effectLst>
                <a:latin typeface="Times New Roman" pitchFamily="18" charset="0"/>
                <a:cs typeface="Times New Roman" pitchFamily="18" charset="0"/>
              </a:rPr>
              <a:t>ОАО </a:t>
            </a:r>
            <a:r>
              <a:rPr lang="ru-RU" sz="2000" dirty="0" smtClean="0">
                <a:effectLst>
                  <a:outerShdw blurRad="38100" dist="38100" dir="2700000" algn="tl">
                    <a:srgbClr val="000000"/>
                  </a:outerShdw>
                </a:effectLst>
                <a:latin typeface="Times New Roman" pitchFamily="18" charset="0"/>
                <a:cs typeface="Times New Roman" pitchFamily="18" charset="0"/>
              </a:rPr>
              <a:t>«Сбербанк России», ОАО «Балтийский Инвестиционный Банк», КБ «</a:t>
            </a:r>
            <a:r>
              <a:rPr lang="ru-RU" sz="2000" dirty="0" err="1" smtClean="0">
                <a:effectLst>
                  <a:outerShdw blurRad="38100" dist="38100" dir="2700000" algn="tl">
                    <a:srgbClr val="000000"/>
                  </a:outerShdw>
                </a:effectLst>
                <a:latin typeface="Times New Roman" pitchFamily="18" charset="0"/>
                <a:cs typeface="Times New Roman" pitchFamily="18" charset="0"/>
              </a:rPr>
              <a:t>РосэнергоБанк</a:t>
            </a:r>
            <a:r>
              <a:rPr lang="ru-RU" sz="2000" dirty="0" smtClean="0">
                <a:effectLst>
                  <a:outerShdw blurRad="38100" dist="38100" dir="2700000" algn="tl">
                    <a:srgbClr val="000000"/>
                  </a:outerShdw>
                </a:effectLst>
                <a:latin typeface="Times New Roman" pitchFamily="18" charset="0"/>
                <a:cs typeface="Times New Roman" pitchFamily="18" charset="0"/>
              </a:rPr>
              <a:t>» (ЗАО), ОАО "Русь-Банк", АКБ «Кредит-Москва»(ОАО), ЗАО КБ «</a:t>
            </a:r>
            <a:r>
              <a:rPr lang="ru-RU" sz="2000" dirty="0" err="1" smtClean="0">
                <a:effectLst>
                  <a:outerShdw blurRad="38100" dist="38100" dir="2700000" algn="tl">
                    <a:srgbClr val="000000"/>
                  </a:outerShdw>
                </a:effectLst>
                <a:latin typeface="Times New Roman" pitchFamily="18" charset="0"/>
                <a:cs typeface="Times New Roman" pitchFamily="18" charset="0"/>
              </a:rPr>
              <a:t>Мираф-Банк</a:t>
            </a:r>
            <a:r>
              <a:rPr lang="ru-RU" sz="2000" dirty="0" smtClean="0">
                <a:effectLst>
                  <a:outerShdw blurRad="38100" dist="38100" dir="2700000" algn="tl">
                    <a:srgbClr val="000000"/>
                  </a:outerShdw>
                </a:effectLst>
                <a:latin typeface="Times New Roman" pitchFamily="18" charset="0"/>
                <a:cs typeface="Times New Roman" pitchFamily="18" charset="0"/>
              </a:rPr>
              <a:t>», КБ «ЮНИАСТРУМБАНК»(ООО), ОАО «БАНК «САНКТ-ПЕТЕРБУРГ», «НОТА-Банк»(ОАО), «</a:t>
            </a:r>
            <a:r>
              <a:rPr lang="ru-RU" sz="2000" dirty="0" err="1" smtClean="0">
                <a:effectLst>
                  <a:outerShdw blurRad="38100" dist="38100" dir="2700000" algn="tl">
                    <a:srgbClr val="000000"/>
                  </a:outerShdw>
                </a:effectLst>
                <a:latin typeface="Times New Roman" pitchFamily="18" charset="0"/>
                <a:cs typeface="Times New Roman" pitchFamily="18" charset="0"/>
              </a:rPr>
              <a:t>Росинтербанк</a:t>
            </a:r>
            <a:r>
              <a:rPr lang="ru-RU" sz="2000" dirty="0" smtClean="0">
                <a:effectLst>
                  <a:outerShdw blurRad="38100" dist="38100" dir="2700000" algn="tl">
                    <a:srgbClr val="000000"/>
                  </a:outerShdw>
                </a:effectLst>
                <a:latin typeface="Times New Roman" pitchFamily="18" charset="0"/>
                <a:cs typeface="Times New Roman" pitchFamily="18" charset="0"/>
              </a:rPr>
              <a:t>» КБ (ЗАО), ОАО «АК БАРС» БАНК, ОАО «</a:t>
            </a:r>
            <a:r>
              <a:rPr lang="ru-RU" sz="2000" dirty="0" err="1" smtClean="0">
                <a:effectLst>
                  <a:outerShdw blurRad="38100" dist="38100" dir="2700000" algn="tl">
                    <a:srgbClr val="000000"/>
                  </a:outerShdw>
                </a:effectLst>
                <a:latin typeface="Times New Roman" pitchFamily="18" charset="0"/>
                <a:cs typeface="Times New Roman" pitchFamily="18" charset="0"/>
              </a:rPr>
              <a:t>Первобанк</a:t>
            </a:r>
            <a:r>
              <a:rPr lang="ru-RU" sz="2000" dirty="0" smtClean="0">
                <a:effectLst>
                  <a:outerShdw blurRad="38100" dist="38100" dir="2700000" algn="tl">
                    <a:srgbClr val="000000"/>
                  </a:outerShdw>
                </a:effectLst>
                <a:latin typeface="Times New Roman" pitchFamily="18" charset="0"/>
                <a:cs typeface="Times New Roman" pitchFamily="18" charset="0"/>
              </a:rPr>
              <a:t>; «МОСКОВСКИЙ ОБЛАСТНОЙ БАНК»ОАО, ОАО АКБ «Связь-Банк», ОАО «</a:t>
            </a:r>
            <a:r>
              <a:rPr lang="ru-RU" sz="2000" dirty="0" err="1" smtClean="0">
                <a:effectLst>
                  <a:outerShdw blurRad="38100" dist="38100" dir="2700000" algn="tl">
                    <a:srgbClr val="000000"/>
                  </a:outerShdw>
                </a:effectLst>
                <a:latin typeface="Times New Roman" pitchFamily="18" charset="0"/>
                <a:cs typeface="Times New Roman" pitchFamily="18" charset="0"/>
              </a:rPr>
              <a:t>Россельхозбанк</a:t>
            </a:r>
            <a:r>
              <a:rPr lang="ru-RU" sz="2000" dirty="0" smtClean="0">
                <a:effectLst>
                  <a:outerShdw blurRad="38100" dist="38100" dir="2700000" algn="tl">
                    <a:srgbClr val="000000"/>
                  </a:outerShdw>
                </a:effectLst>
                <a:latin typeface="Times New Roman" pitchFamily="18" charset="0"/>
                <a:cs typeface="Times New Roman" pitchFamily="18" charset="0"/>
              </a:rPr>
              <a:t>», АКИБ «ОБРАЗОВАНИЕ» (ЗАО), ОАО «</a:t>
            </a:r>
            <a:r>
              <a:rPr lang="ru-RU" sz="2000" dirty="0" err="1" smtClean="0">
                <a:effectLst>
                  <a:outerShdw blurRad="38100" dist="38100" dir="2700000" algn="tl">
                    <a:srgbClr val="000000"/>
                  </a:outerShdw>
                </a:effectLst>
                <a:latin typeface="Times New Roman" pitchFamily="18" charset="0"/>
                <a:cs typeface="Times New Roman" pitchFamily="18" charset="0"/>
              </a:rPr>
              <a:t>МИнБ</a:t>
            </a:r>
            <a:r>
              <a:rPr lang="ru-RU" sz="2000" dirty="0" smtClean="0">
                <a:effectLst>
                  <a:outerShdw blurRad="38100" dist="38100" dir="2700000" algn="tl">
                    <a:srgbClr val="000000"/>
                  </a:outerShdw>
                </a:effectLst>
                <a:latin typeface="Times New Roman" pitchFamily="18" charset="0"/>
                <a:cs typeface="Times New Roman" pitchFamily="18" charset="0"/>
              </a:rPr>
              <a:t>», ОАО «СИАБ», АКБ «</a:t>
            </a:r>
            <a:r>
              <a:rPr lang="ru-RU" sz="2000" dirty="0" err="1" smtClean="0">
                <a:effectLst>
                  <a:outerShdw blurRad="38100" dist="38100" dir="2700000" algn="tl">
                    <a:srgbClr val="000000"/>
                  </a:outerShdw>
                </a:effectLst>
                <a:latin typeface="Times New Roman" pitchFamily="18" charset="0"/>
                <a:cs typeface="Times New Roman" pitchFamily="18" charset="0"/>
              </a:rPr>
              <a:t>Ланта-Банк</a:t>
            </a:r>
            <a:r>
              <a:rPr lang="ru-RU" sz="2000" dirty="0" smtClean="0">
                <a:effectLst>
                  <a:outerShdw blurRad="38100" dist="38100" dir="2700000" algn="tl">
                    <a:srgbClr val="000000"/>
                  </a:outerShdw>
                </a:effectLst>
                <a:latin typeface="Times New Roman" pitchFamily="18" charset="0"/>
                <a:cs typeface="Times New Roman" pitchFamily="18" charset="0"/>
              </a:rPr>
              <a:t>» (ЗАО).</a:t>
            </a:r>
          </a:p>
          <a:p>
            <a:pPr algn="ctr">
              <a:lnSpc>
                <a:spcPct val="150000"/>
              </a:lnSpc>
              <a:defRPr/>
            </a:pPr>
            <a:r>
              <a:rPr lang="ru-RU" sz="2400" b="1" dirty="0" smtClean="0">
                <a:solidFill>
                  <a:srgbClr val="FF0000"/>
                </a:solidFill>
                <a:effectLst>
                  <a:outerShdw blurRad="38100" dist="38100" dir="2700000" algn="tl">
                    <a:srgbClr val="000000"/>
                  </a:outerShdw>
                </a:effectLst>
                <a:latin typeface="Times New Roman" pitchFamily="18" charset="0"/>
                <a:cs typeface="Times New Roman" pitchFamily="18" charset="0"/>
              </a:rPr>
              <a:t>3 </a:t>
            </a:r>
            <a:r>
              <a:rPr lang="ru-RU" sz="2400" b="1" dirty="0">
                <a:solidFill>
                  <a:srgbClr val="FF0000"/>
                </a:solidFill>
                <a:effectLst>
                  <a:outerShdw blurRad="38100" dist="38100" dir="2700000" algn="tl">
                    <a:srgbClr val="000000"/>
                  </a:outerShdw>
                </a:effectLst>
                <a:latin typeface="Times New Roman" pitchFamily="18" charset="0"/>
                <a:cs typeface="Times New Roman" pitchFamily="18" charset="0"/>
              </a:rPr>
              <a:t>- Лизинговые компании </a:t>
            </a:r>
            <a:r>
              <a:rPr lang="ru-RU" b="1" dirty="0">
                <a:solidFill>
                  <a:srgbClr val="FF0000"/>
                </a:solidFill>
                <a:effectLst>
                  <a:outerShdw blurRad="38100" dist="38100" dir="2700000" algn="tl">
                    <a:srgbClr val="000000"/>
                  </a:outerShdw>
                </a:effectLst>
                <a:latin typeface="Times New Roman" pitchFamily="18" charset="0"/>
                <a:cs typeface="Times New Roman" pitchFamily="18" charset="0"/>
              </a:rPr>
              <a:t>и</a:t>
            </a:r>
            <a:r>
              <a:rPr lang="ru-RU" sz="2400" b="1" dirty="0">
                <a:solidFill>
                  <a:srgbClr val="FF0000"/>
                </a:solidFill>
                <a:effectLst>
                  <a:outerShdw blurRad="38100" dist="38100" dir="2700000" algn="tl">
                    <a:srgbClr val="000000"/>
                  </a:outerShdw>
                </a:effectLst>
                <a:latin typeface="Times New Roman" pitchFamily="18" charset="0"/>
                <a:cs typeface="Times New Roman" pitchFamily="18" charset="0"/>
              </a:rPr>
              <a:t> 1 - Фонд </a:t>
            </a:r>
            <a:r>
              <a:rPr lang="en-US" sz="2400" b="1" dirty="0">
                <a:solidFill>
                  <a:srgbClr val="FF0000"/>
                </a:solidFill>
                <a:effectLst>
                  <a:outerShdw blurRad="38100" dist="38100" dir="2700000" algn="tl">
                    <a:srgbClr val="000000"/>
                  </a:outerShdw>
                </a:effectLst>
                <a:latin typeface="Times New Roman" pitchFamily="18" charset="0"/>
                <a:cs typeface="Times New Roman" pitchFamily="18" charset="0"/>
              </a:rPr>
              <a:t>: </a:t>
            </a:r>
          </a:p>
          <a:p>
            <a:pPr algn="just">
              <a:defRPr/>
            </a:pPr>
            <a:r>
              <a:rPr lang="ru-RU" sz="2000" dirty="0">
                <a:effectLst>
                  <a:outerShdw blurRad="38100" dist="38100" dir="2700000" algn="tl">
                    <a:srgbClr val="000000"/>
                  </a:outerShdw>
                </a:effectLst>
                <a:latin typeface="Times New Roman" pitchFamily="18" charset="0"/>
                <a:cs typeface="Times New Roman" pitchFamily="18" charset="0"/>
              </a:rPr>
              <a:t>ООО «Ленинградская лизинговая компания»</a:t>
            </a:r>
            <a:r>
              <a:rPr lang="en-US" sz="2000" dirty="0">
                <a:effectLst>
                  <a:outerShdw blurRad="38100" dist="38100" dir="2700000" algn="tl">
                    <a:srgbClr val="000000"/>
                  </a:outerShdw>
                </a:effectLst>
                <a:latin typeface="Times New Roman" pitchFamily="18" charset="0"/>
                <a:cs typeface="Times New Roman" pitchFamily="18" charset="0"/>
              </a:rPr>
              <a:t>, </a:t>
            </a:r>
            <a:r>
              <a:rPr lang="ru-RU" sz="2000" dirty="0">
                <a:effectLst>
                  <a:outerShdw blurRad="38100" dist="38100" dir="2700000" algn="tl">
                    <a:srgbClr val="000000"/>
                  </a:outerShdw>
                </a:effectLst>
                <a:latin typeface="Times New Roman" pitchFamily="18" charset="0"/>
                <a:cs typeface="Times New Roman" pitchFamily="18" charset="0"/>
              </a:rPr>
              <a:t>ООО «</a:t>
            </a:r>
            <a:r>
              <a:rPr lang="ru-RU" sz="2000" dirty="0" err="1">
                <a:effectLst>
                  <a:outerShdw blurRad="38100" dist="38100" dir="2700000" algn="tl">
                    <a:srgbClr val="000000"/>
                  </a:outerShdw>
                </a:effectLst>
                <a:latin typeface="Times New Roman" pitchFamily="18" charset="0"/>
                <a:cs typeface="Times New Roman" pitchFamily="18" charset="0"/>
              </a:rPr>
              <a:t>Ленобллизинг</a:t>
            </a:r>
            <a:r>
              <a:rPr lang="ru-RU" sz="2000" dirty="0">
                <a:effectLst>
                  <a:outerShdw blurRad="38100" dist="38100" dir="2700000" algn="tl">
                    <a:srgbClr val="000000"/>
                  </a:outerShdw>
                </a:effectLst>
                <a:latin typeface="Times New Roman" pitchFamily="18" charset="0"/>
                <a:cs typeface="Times New Roman" pitchFamily="18" charset="0"/>
              </a:rPr>
              <a:t>»</a:t>
            </a:r>
            <a:r>
              <a:rPr lang="en-US" sz="2000" dirty="0">
                <a:effectLst>
                  <a:outerShdw blurRad="38100" dist="38100" dir="2700000" algn="tl">
                    <a:srgbClr val="000000"/>
                  </a:outerShdw>
                </a:effectLst>
                <a:latin typeface="Times New Roman" pitchFamily="18" charset="0"/>
                <a:cs typeface="Times New Roman" pitchFamily="18" charset="0"/>
              </a:rPr>
              <a:t>, </a:t>
            </a:r>
            <a:r>
              <a:rPr lang="ru-RU" sz="2000" dirty="0">
                <a:effectLst>
                  <a:outerShdw blurRad="38100" dist="38100" dir="2700000" algn="tl">
                    <a:srgbClr val="000000"/>
                  </a:outerShdw>
                </a:effectLst>
                <a:latin typeface="Times New Roman" pitchFamily="18" charset="0"/>
                <a:cs typeface="Times New Roman" pitchFamily="18" charset="0"/>
              </a:rPr>
              <a:t>Фонд поддержки малого бизнеса АПК «Санкт-Петербург – фермерам, садоводам и ЛПХ»</a:t>
            </a:r>
            <a:r>
              <a:rPr lang="en-US" sz="2000" dirty="0">
                <a:effectLst>
                  <a:outerShdw blurRad="38100" dist="38100" dir="2700000" algn="tl">
                    <a:srgbClr val="000000"/>
                  </a:outerShdw>
                </a:effectLst>
                <a:latin typeface="Times New Roman" pitchFamily="18" charset="0"/>
                <a:cs typeface="Times New Roman" pitchFamily="18" charset="0"/>
              </a:rPr>
              <a:t>,</a:t>
            </a:r>
            <a:r>
              <a:rPr lang="ru-RU" sz="2000" dirty="0">
                <a:effectLst>
                  <a:outerShdw blurRad="38100" dist="38100" dir="2700000" algn="tl">
                    <a:srgbClr val="000000"/>
                  </a:outerShdw>
                </a:effectLst>
                <a:latin typeface="Times New Roman" pitchFamily="18" charset="0"/>
                <a:cs typeface="Times New Roman" pitchFamily="18" charset="0"/>
              </a:rPr>
              <a:t> ООО«</a:t>
            </a:r>
            <a:r>
              <a:rPr lang="ru-RU" sz="2000" dirty="0" err="1">
                <a:effectLst>
                  <a:outerShdw blurRad="38100" dist="38100" dir="2700000" algn="tl">
                    <a:srgbClr val="000000"/>
                  </a:outerShdw>
                </a:effectLst>
                <a:latin typeface="Times New Roman" pitchFamily="18" charset="0"/>
                <a:cs typeface="Times New Roman" pitchFamily="18" charset="0"/>
              </a:rPr>
              <a:t>Микрофинанслизинг</a:t>
            </a:r>
            <a:r>
              <a:rPr lang="ru-RU" sz="2000" dirty="0">
                <a:effectLst>
                  <a:outerShdw blurRad="38100" dist="38100" dir="2700000" algn="tl">
                    <a:srgbClr val="000000"/>
                  </a:outerShdw>
                </a:effectLst>
                <a:latin typeface="Times New Roman" pitchFamily="18" charset="0"/>
                <a:cs typeface="Times New Roman" pitchFamily="18" charset="0"/>
              </a:rPr>
              <a:t>»</a:t>
            </a:r>
          </a:p>
          <a:p>
            <a:pPr>
              <a:defRPr/>
            </a:pPr>
            <a:endParaRPr lang="ru-RU" dirty="0">
              <a:effectLst>
                <a:outerShdw blurRad="38100" dist="38100" dir="2700000" algn="tl">
                  <a:srgbClr val="000000"/>
                </a:outerShdw>
              </a:effectLst>
            </a:endParaRPr>
          </a:p>
        </p:txBody>
      </p:sp>
      <p:sp>
        <p:nvSpPr>
          <p:cNvPr id="5" name="Rectangle 2"/>
          <p:cNvSpPr txBox="1">
            <a:spLocks noChangeArrowheads="1"/>
          </p:cNvSpPr>
          <p:nvPr/>
        </p:nvSpPr>
        <p:spPr>
          <a:xfrm>
            <a:off x="2428875" y="357188"/>
            <a:ext cx="6715125" cy="642937"/>
          </a:xfrm>
          <a:prstGeom prst="rect">
            <a:avLst/>
          </a:prstGeom>
        </p:spPr>
        <p:txBody>
          <a:bodyPr/>
          <a:lstStyle/>
          <a:p>
            <a:pPr algn="ctr">
              <a:defRPr/>
            </a:pPr>
            <a:r>
              <a:rPr lang="ru-RU" sz="2600" b="1" kern="0">
                <a:solidFill>
                  <a:schemeClr val="folHlink"/>
                </a:solidFill>
                <a:effectLst>
                  <a:outerShdw blurRad="38100" dist="38100" dir="2700000" algn="tl">
                    <a:srgbClr val="000000"/>
                  </a:outerShdw>
                </a:effectLst>
                <a:latin typeface="Times New Roman" pitchFamily="18" charset="0"/>
                <a:ea typeface="+mj-ea"/>
                <a:cs typeface="+mj-cs"/>
              </a:rPr>
              <a:t>ОАО «Агентство кредитного обеспечения»</a:t>
            </a:r>
            <a:endParaRPr lang="ru-RU" sz="2600" kern="0" dirty="0">
              <a:solidFill>
                <a:schemeClr val="folHlink"/>
              </a:solidFill>
              <a:effectLst>
                <a:outerShdw blurRad="38100" dist="38100" dir="2700000" algn="tl">
                  <a:srgbClr val="000000"/>
                </a:outerShdw>
              </a:effectLst>
              <a:latin typeface="Times New Roman" pitchFamily="18" charset="0"/>
              <a:ea typeface="+mj-ea"/>
              <a:cs typeface="+mj-cs"/>
            </a:endParaRPr>
          </a:p>
        </p:txBody>
      </p:sp>
    </p:spTree>
  </p:cSld>
  <p:clrMapOvr>
    <a:masterClrMapping/>
  </p:clrMapOvr>
  <p:transition spd="med" advClick="0" advTm="1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ChangeAspect="1" noChangeArrowheads="1"/>
          </p:cNvPicPr>
          <p:nvPr/>
        </p:nvPicPr>
        <p:blipFill>
          <a:blip r:embed="rId2"/>
          <a:srcRect/>
          <a:stretch>
            <a:fillRect/>
          </a:stretch>
        </p:blipFill>
        <p:spPr bwMode="auto">
          <a:xfrm>
            <a:off x="250825" y="260350"/>
            <a:ext cx="2160588" cy="1008063"/>
          </a:xfrm>
          <a:prstGeom prst="rect">
            <a:avLst/>
          </a:prstGeom>
          <a:solidFill>
            <a:schemeClr val="folHlink"/>
          </a:solidFill>
          <a:ln w="9525">
            <a:noFill/>
            <a:miter lim="800000"/>
            <a:headEnd/>
            <a:tailEnd/>
          </a:ln>
        </p:spPr>
      </p:pic>
      <p:sp>
        <p:nvSpPr>
          <p:cNvPr id="20483" name="Rectangle 2"/>
          <p:cNvSpPr>
            <a:spLocks noChangeArrowheads="1"/>
          </p:cNvSpPr>
          <p:nvPr/>
        </p:nvSpPr>
        <p:spPr bwMode="auto">
          <a:xfrm>
            <a:off x="0" y="2071688"/>
            <a:ext cx="9144000" cy="3200400"/>
          </a:xfrm>
          <a:prstGeom prst="rect">
            <a:avLst/>
          </a:prstGeom>
          <a:noFill/>
          <a:ln w="9525">
            <a:noFill/>
            <a:miter lim="800000"/>
            <a:headEnd/>
            <a:tailEnd/>
          </a:ln>
        </p:spPr>
        <p:txBody>
          <a:bodyPr anchor="ctr">
            <a:spAutoFit/>
          </a:bodyPr>
          <a:lstStyle/>
          <a:p>
            <a:pPr indent="450850" algn="ctr" eaLnBrk="0" hangingPunct="0"/>
            <a:r>
              <a:rPr lang="ru-RU" sz="3600" b="1" i="1">
                <a:solidFill>
                  <a:srgbClr val="FFFF00"/>
                </a:solidFill>
                <a:effectLst/>
                <a:latin typeface="Times New Roman" pitchFamily="18" charset="0"/>
                <a:cs typeface="Times New Roman" pitchFamily="18" charset="0"/>
              </a:rPr>
              <a:t>ЗАО «Рейтинговое агентство AK&amp;M» </a:t>
            </a:r>
            <a:endParaRPr lang="ru-RU" sz="3600">
              <a:solidFill>
                <a:srgbClr val="FFFF00"/>
              </a:solidFill>
              <a:effectLst/>
              <a:latin typeface="Times New Roman" pitchFamily="18" charset="0"/>
              <a:cs typeface="Times New Roman" pitchFamily="18" charset="0"/>
            </a:endParaRPr>
          </a:p>
          <a:p>
            <a:pPr indent="450850" algn="ctr" eaLnBrk="0" hangingPunct="0"/>
            <a:r>
              <a:rPr lang="ru-RU" sz="3200">
                <a:effectLst/>
                <a:latin typeface="Times New Roman" pitchFamily="18" charset="0"/>
                <a:cs typeface="Times New Roman" pitchFamily="18" charset="0"/>
              </a:rPr>
              <a:t>присвоило 02 декабря 2013 года</a:t>
            </a:r>
            <a:r>
              <a:rPr lang="ru-RU" sz="3200">
                <a:solidFill>
                  <a:srgbClr val="000000"/>
                </a:solidFill>
                <a:effectLst/>
                <a:latin typeface="Times New Roman" pitchFamily="18" charset="0"/>
                <a:cs typeface="Times New Roman" pitchFamily="18" charset="0"/>
              </a:rPr>
              <a:t> </a:t>
            </a:r>
          </a:p>
          <a:p>
            <a:pPr indent="450850" algn="ctr" eaLnBrk="0" hangingPunct="0"/>
            <a:r>
              <a:rPr lang="ru-RU" sz="3400" b="1" i="1">
                <a:solidFill>
                  <a:srgbClr val="FFFF00"/>
                </a:solidFill>
                <a:effectLst/>
                <a:latin typeface="Times New Roman" pitchFamily="18" charset="0"/>
                <a:cs typeface="Times New Roman" pitchFamily="18" charset="0"/>
              </a:rPr>
              <a:t>ОАО «Агентство кредитного обеспечения» </a:t>
            </a:r>
            <a:endParaRPr lang="ru-RU" sz="3400" b="1">
              <a:solidFill>
                <a:srgbClr val="FFFF00"/>
              </a:solidFill>
              <a:effectLst/>
              <a:latin typeface="Times New Roman" pitchFamily="18" charset="0"/>
              <a:cs typeface="Times New Roman" pitchFamily="18" charset="0"/>
            </a:endParaRPr>
          </a:p>
          <a:p>
            <a:pPr indent="450850" algn="ctr" eaLnBrk="0" hangingPunct="0"/>
            <a:r>
              <a:rPr lang="ru-RU" sz="3200" b="1">
                <a:effectLst/>
                <a:latin typeface="Times New Roman" pitchFamily="18" charset="0"/>
                <a:cs typeface="Times New Roman" pitchFamily="18" charset="0"/>
              </a:rPr>
              <a:t>рейтинг гарантийной организации по национальной шкале</a:t>
            </a:r>
            <a:endParaRPr lang="ru-RU" sz="3200" b="1">
              <a:solidFill>
                <a:srgbClr val="FF0000"/>
              </a:solidFill>
              <a:effectLst/>
              <a:latin typeface="Times New Roman" pitchFamily="18" charset="0"/>
              <a:cs typeface="Times New Roman" pitchFamily="18" charset="0"/>
            </a:endParaRPr>
          </a:p>
          <a:p>
            <a:pPr indent="450850" algn="ctr" eaLnBrk="0" hangingPunct="0"/>
            <a:r>
              <a:rPr lang="ru-RU" sz="3600" b="1" i="1">
                <a:solidFill>
                  <a:srgbClr val="FFFF00"/>
                </a:solidFill>
                <a:effectLst/>
                <a:latin typeface="Times New Roman" pitchFamily="18" charset="0"/>
                <a:cs typeface="Times New Roman" pitchFamily="18" charset="0"/>
              </a:rPr>
              <a:t>«А+» со стабильным прогнозом</a:t>
            </a:r>
            <a:r>
              <a:rPr lang="ru-RU" sz="2800">
                <a:solidFill>
                  <a:srgbClr val="FFFF00"/>
                </a:solidFill>
                <a:effectLst/>
                <a:latin typeface="Times New Roman" pitchFamily="18" charset="0"/>
                <a:cs typeface="Times New Roman" pitchFamily="18" charset="0"/>
              </a:rPr>
              <a:t>   </a:t>
            </a:r>
          </a:p>
        </p:txBody>
      </p:sp>
      <p:sp>
        <p:nvSpPr>
          <p:cNvPr id="5" name="Rectangle 2"/>
          <p:cNvSpPr txBox="1">
            <a:spLocks noChangeArrowheads="1"/>
          </p:cNvSpPr>
          <p:nvPr/>
        </p:nvSpPr>
        <p:spPr>
          <a:xfrm>
            <a:off x="2428875" y="428625"/>
            <a:ext cx="6715125" cy="642938"/>
          </a:xfrm>
          <a:prstGeom prst="rect">
            <a:avLst/>
          </a:prstGeom>
        </p:spPr>
        <p:txBody>
          <a:bodyPr/>
          <a:lstStyle/>
          <a:p>
            <a:pPr algn="ctr">
              <a:defRPr/>
            </a:pPr>
            <a:r>
              <a:rPr lang="ru-RU" sz="2600" b="1" kern="0" dirty="0">
                <a:solidFill>
                  <a:schemeClr val="folHlink"/>
                </a:solidFill>
                <a:effectLst>
                  <a:outerShdw blurRad="38100" dist="38100" dir="2700000" algn="tl">
                    <a:srgbClr val="000000"/>
                  </a:outerShdw>
                </a:effectLst>
                <a:latin typeface="Times New Roman" pitchFamily="18" charset="0"/>
                <a:ea typeface="+mj-ea"/>
                <a:cs typeface="+mj-cs"/>
              </a:rPr>
              <a:t>ОАО «Агентство кредитного обеспечения»</a:t>
            </a:r>
            <a:endParaRPr lang="ru-RU" sz="2600" kern="0" dirty="0">
              <a:solidFill>
                <a:schemeClr val="folHlink"/>
              </a:solidFill>
              <a:effectLst>
                <a:outerShdw blurRad="38100" dist="38100" dir="2700000" algn="tl">
                  <a:srgbClr val="000000"/>
                </a:outerShdw>
              </a:effectLst>
              <a:latin typeface="Times New Roman" pitchFamily="18" charset="0"/>
              <a:ea typeface="+mj-ea"/>
              <a:cs typeface="+mj-cs"/>
            </a:endParaRPr>
          </a:p>
        </p:txBody>
      </p:sp>
    </p:spTree>
  </p:cSld>
  <p:clrMapOvr>
    <a:masterClrMapping/>
  </p:clrMapOvr>
  <p:transition spd="med" advClick="0" advTm="1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noChangeArrowheads="1"/>
          </p:cNvPicPr>
          <p:nvPr/>
        </p:nvPicPr>
        <p:blipFill>
          <a:blip r:embed="rId2"/>
          <a:srcRect/>
          <a:stretch>
            <a:fillRect/>
          </a:stretch>
        </p:blipFill>
        <p:spPr bwMode="auto">
          <a:xfrm>
            <a:off x="250825" y="260350"/>
            <a:ext cx="2160588" cy="1008063"/>
          </a:xfrm>
          <a:prstGeom prst="rect">
            <a:avLst/>
          </a:prstGeom>
          <a:solidFill>
            <a:schemeClr val="folHlink"/>
          </a:solidFill>
          <a:ln w="9525">
            <a:noFill/>
            <a:miter lim="800000"/>
            <a:headEnd/>
            <a:tailEnd/>
          </a:ln>
        </p:spPr>
      </p:pic>
      <p:sp>
        <p:nvSpPr>
          <p:cNvPr id="5" name="TextBox 4"/>
          <p:cNvSpPr txBox="1"/>
          <p:nvPr/>
        </p:nvSpPr>
        <p:spPr>
          <a:xfrm>
            <a:off x="214313" y="1357313"/>
            <a:ext cx="8786812" cy="4832092"/>
          </a:xfrm>
          <a:prstGeom prst="rect">
            <a:avLst/>
          </a:prstGeom>
          <a:noFill/>
        </p:spPr>
        <p:txBody>
          <a:bodyPr>
            <a:spAutoFit/>
          </a:bodyPr>
          <a:lstStyle/>
          <a:p>
            <a:pPr algn="ctr">
              <a:defRPr/>
            </a:pPr>
            <a:r>
              <a:rPr lang="ru-RU" sz="2800" dirty="0">
                <a:solidFill>
                  <a:srgbClr val="FFFF00"/>
                </a:solidFill>
                <a:effectLst>
                  <a:outerShdw blurRad="38100" dist="38100" dir="2700000" algn="tl">
                    <a:srgbClr val="000000"/>
                  </a:outerShdw>
                </a:effectLst>
                <a:latin typeface="Times New Roman" pitchFamily="18" charset="0"/>
              </a:rPr>
              <a:t>Основные результаты деятельности Агентства  на </a:t>
            </a:r>
          </a:p>
          <a:p>
            <a:pPr algn="ctr">
              <a:defRPr/>
            </a:pPr>
            <a:r>
              <a:rPr lang="ru-RU" sz="2800" dirty="0" smtClean="0">
                <a:solidFill>
                  <a:srgbClr val="FF0000"/>
                </a:solidFill>
                <a:effectLst>
                  <a:outerShdw blurRad="38100" dist="38100" dir="2700000" algn="tl">
                    <a:srgbClr val="000000"/>
                  </a:outerShdw>
                </a:effectLst>
                <a:latin typeface="Times New Roman" pitchFamily="18" charset="0"/>
              </a:rPr>
              <a:t>29 июля 2014г</a:t>
            </a:r>
            <a:r>
              <a:rPr lang="ru-RU" sz="2800" dirty="0">
                <a:solidFill>
                  <a:srgbClr val="FF0000"/>
                </a:solidFill>
                <a:effectLst>
                  <a:outerShdw blurRad="38100" dist="38100" dir="2700000" algn="tl">
                    <a:srgbClr val="000000"/>
                  </a:outerShdw>
                </a:effectLst>
                <a:latin typeface="Times New Roman" pitchFamily="18" charset="0"/>
              </a:rPr>
              <a:t>. </a:t>
            </a:r>
            <a:r>
              <a:rPr lang="en-US" sz="2800" dirty="0">
                <a:solidFill>
                  <a:srgbClr val="FF0000"/>
                </a:solidFill>
                <a:effectLst>
                  <a:outerShdw blurRad="38100" dist="38100" dir="2700000" algn="tl">
                    <a:srgbClr val="000000"/>
                  </a:outerShdw>
                </a:effectLst>
                <a:latin typeface="Times New Roman" pitchFamily="18" charset="0"/>
              </a:rPr>
              <a:t>:</a:t>
            </a:r>
            <a:endParaRPr lang="ru-RU" sz="2800" dirty="0">
              <a:solidFill>
                <a:srgbClr val="FF0000"/>
              </a:solidFill>
              <a:effectLst>
                <a:outerShdw blurRad="38100" dist="38100" dir="2700000" algn="tl">
                  <a:srgbClr val="000000"/>
                </a:outerShdw>
              </a:effectLst>
              <a:latin typeface="Times New Roman" pitchFamily="18" charset="0"/>
            </a:endParaRPr>
          </a:p>
          <a:p>
            <a:pPr algn="ctr">
              <a:defRPr/>
            </a:pPr>
            <a:endParaRPr lang="ru-RU" sz="2800" dirty="0">
              <a:solidFill>
                <a:srgbClr val="FF0000"/>
              </a:solidFill>
              <a:effectLst>
                <a:outerShdw blurRad="38100" dist="38100" dir="2700000" algn="tl">
                  <a:srgbClr val="000000"/>
                </a:outerShdw>
              </a:effectLst>
              <a:latin typeface="Times New Roman" pitchFamily="18" charset="0"/>
            </a:endParaRPr>
          </a:p>
          <a:p>
            <a:pPr>
              <a:buFont typeface="Wingdings" pitchFamily="2" charset="2"/>
              <a:buChar char="§"/>
              <a:defRPr/>
            </a:pPr>
            <a:r>
              <a:rPr lang="ru-RU" sz="2800" dirty="0">
                <a:effectLst>
                  <a:outerShdw blurRad="38100" dist="38100" dir="2700000" algn="tl">
                    <a:srgbClr val="000000"/>
                  </a:outerShdw>
                </a:effectLst>
                <a:latin typeface="Times New Roman" pitchFamily="18" charset="0"/>
              </a:rPr>
              <a:t>Заключено договоров</a:t>
            </a:r>
            <a:r>
              <a:rPr lang="en-US" sz="2800" dirty="0">
                <a:effectLst>
                  <a:outerShdw blurRad="38100" dist="38100" dir="2700000" algn="tl">
                    <a:srgbClr val="000000"/>
                  </a:outerShdw>
                </a:effectLst>
                <a:latin typeface="Times New Roman" pitchFamily="18" charset="0"/>
              </a:rPr>
              <a:t> </a:t>
            </a:r>
            <a:r>
              <a:rPr lang="ru-RU" sz="2800" dirty="0">
                <a:effectLst>
                  <a:outerShdw blurRad="38100" dist="38100" dir="2700000" algn="tl">
                    <a:srgbClr val="000000"/>
                  </a:outerShdw>
                </a:effectLst>
                <a:latin typeface="Times New Roman" pitchFamily="18" charset="0"/>
              </a:rPr>
              <a:t>поручительства </a:t>
            </a:r>
            <a:r>
              <a:rPr lang="en-US" sz="2800" dirty="0">
                <a:effectLst>
                  <a:outerShdw blurRad="38100" dist="38100" dir="2700000" algn="tl">
                    <a:srgbClr val="000000"/>
                  </a:outerShdw>
                </a:effectLst>
                <a:latin typeface="Times New Roman" pitchFamily="18" charset="0"/>
              </a:rPr>
              <a:t>– </a:t>
            </a:r>
            <a:r>
              <a:rPr lang="ru-RU" sz="2800" dirty="0">
                <a:effectLst>
                  <a:outerShdw blurRad="38100" dist="38100" dir="2700000" algn="tl">
                    <a:srgbClr val="000000"/>
                  </a:outerShdw>
                </a:effectLst>
                <a:latin typeface="Times New Roman" pitchFamily="18" charset="0"/>
              </a:rPr>
              <a:t> </a:t>
            </a:r>
            <a:r>
              <a:rPr lang="ru-RU" sz="2800" dirty="0" smtClean="0">
                <a:solidFill>
                  <a:srgbClr val="FF0000"/>
                </a:solidFill>
                <a:effectLst>
                  <a:outerShdw blurRad="38100" dist="38100" dir="2700000" algn="tl">
                    <a:srgbClr val="000000"/>
                  </a:outerShdw>
                </a:effectLst>
                <a:latin typeface="Times New Roman" pitchFamily="18" charset="0"/>
              </a:rPr>
              <a:t>507 </a:t>
            </a:r>
            <a:r>
              <a:rPr lang="ru-RU" sz="2800" dirty="0">
                <a:solidFill>
                  <a:srgbClr val="FF0000"/>
                </a:solidFill>
                <a:effectLst>
                  <a:outerShdw blurRad="38100" dist="38100" dir="2700000" algn="tl">
                    <a:srgbClr val="000000"/>
                  </a:outerShdw>
                </a:effectLst>
                <a:latin typeface="Times New Roman" pitchFamily="18" charset="0"/>
              </a:rPr>
              <a:t>шт.</a:t>
            </a:r>
          </a:p>
          <a:p>
            <a:pPr>
              <a:buFont typeface="Wingdings" pitchFamily="2" charset="2"/>
              <a:buChar char="§"/>
              <a:defRPr/>
            </a:pPr>
            <a:r>
              <a:rPr lang="ru-RU" sz="2800" dirty="0">
                <a:effectLst>
                  <a:outerShdw blurRad="38100" dist="38100" dir="2700000" algn="tl">
                    <a:srgbClr val="000000"/>
                  </a:outerShdw>
                </a:effectLst>
                <a:latin typeface="Times New Roman" pitchFamily="18" charset="0"/>
              </a:rPr>
              <a:t> в том числе: - </a:t>
            </a:r>
            <a:r>
              <a:rPr lang="ru-RU" sz="2800" dirty="0" smtClean="0">
                <a:solidFill>
                  <a:srgbClr val="FF0000"/>
                </a:solidFill>
                <a:effectLst>
                  <a:outerShdw blurRad="38100" dist="38100" dir="2700000" algn="tl">
                    <a:srgbClr val="000000"/>
                  </a:outerShdw>
                </a:effectLst>
                <a:latin typeface="Times New Roman" pitchFamily="18" charset="0"/>
              </a:rPr>
              <a:t>455 </a:t>
            </a:r>
            <a:r>
              <a:rPr lang="ru-RU" sz="2800" dirty="0">
                <a:solidFill>
                  <a:srgbClr val="FF0000"/>
                </a:solidFill>
                <a:effectLst>
                  <a:outerShdw blurRad="38100" dist="38100" dir="2700000" algn="tl">
                    <a:srgbClr val="000000"/>
                  </a:outerShdw>
                </a:effectLst>
                <a:latin typeface="Times New Roman" pitchFamily="18" charset="0"/>
              </a:rPr>
              <a:t>кредитных и </a:t>
            </a:r>
            <a:r>
              <a:rPr lang="ru-RU" sz="2800" dirty="0" smtClean="0">
                <a:solidFill>
                  <a:srgbClr val="FF0000"/>
                </a:solidFill>
                <a:effectLst>
                  <a:outerShdw blurRad="38100" dist="38100" dir="2700000" algn="tl">
                    <a:srgbClr val="000000"/>
                  </a:outerShdw>
                </a:effectLst>
                <a:latin typeface="Times New Roman" pitchFamily="18" charset="0"/>
              </a:rPr>
              <a:t>52 </a:t>
            </a:r>
            <a:r>
              <a:rPr lang="ru-RU" sz="2800" dirty="0">
                <a:solidFill>
                  <a:srgbClr val="FF0000"/>
                </a:solidFill>
                <a:effectLst>
                  <a:outerShdw blurRad="38100" dist="38100" dir="2700000" algn="tl">
                    <a:srgbClr val="000000"/>
                  </a:outerShdw>
                </a:effectLst>
                <a:latin typeface="Times New Roman" pitchFamily="18" charset="0"/>
              </a:rPr>
              <a:t>лизинговых</a:t>
            </a:r>
            <a:r>
              <a:rPr lang="ru-RU" sz="2800" dirty="0">
                <a:effectLst>
                  <a:outerShdw blurRad="38100" dist="38100" dir="2700000" algn="tl">
                    <a:srgbClr val="000000"/>
                  </a:outerShdw>
                </a:effectLst>
                <a:latin typeface="Times New Roman" pitchFamily="18" charset="0"/>
              </a:rPr>
              <a:t>.</a:t>
            </a:r>
            <a:endParaRPr lang="en-US" sz="2800" dirty="0">
              <a:effectLst>
                <a:outerShdw blurRad="38100" dist="38100" dir="2700000" algn="tl">
                  <a:srgbClr val="000000"/>
                </a:outerShdw>
              </a:effectLst>
              <a:latin typeface="Times New Roman" pitchFamily="18" charset="0"/>
            </a:endParaRPr>
          </a:p>
          <a:p>
            <a:pPr>
              <a:buFont typeface="Wingdings" pitchFamily="2" charset="2"/>
              <a:buChar char="§"/>
              <a:defRPr/>
            </a:pPr>
            <a:r>
              <a:rPr lang="ru-RU" sz="2800" dirty="0">
                <a:effectLst>
                  <a:outerShdw blurRad="38100" dist="38100" dir="2700000" algn="tl">
                    <a:srgbClr val="000000"/>
                  </a:outerShdw>
                </a:effectLst>
                <a:latin typeface="Times New Roman" pitchFamily="18" charset="0"/>
              </a:rPr>
              <a:t>Сумма привлеченных денежных средств</a:t>
            </a:r>
            <a:r>
              <a:rPr lang="en-US" sz="2800" dirty="0">
                <a:effectLst>
                  <a:outerShdw blurRad="38100" dist="38100" dir="2700000" algn="tl">
                    <a:srgbClr val="000000"/>
                  </a:outerShdw>
                </a:effectLst>
                <a:latin typeface="Times New Roman" pitchFamily="18" charset="0"/>
              </a:rPr>
              <a:t> </a:t>
            </a:r>
            <a:r>
              <a:rPr lang="ru-RU" sz="2800" dirty="0">
                <a:effectLst>
                  <a:outerShdw blurRad="38100" dist="38100" dir="2700000" algn="tl">
                    <a:srgbClr val="000000"/>
                  </a:outerShdw>
                </a:effectLst>
                <a:latin typeface="Times New Roman" pitchFamily="18" charset="0"/>
              </a:rPr>
              <a:t>в малый и средний бизнес </a:t>
            </a:r>
            <a:r>
              <a:rPr lang="ru-RU" sz="2800" dirty="0" smtClean="0">
                <a:effectLst>
                  <a:outerShdw blurRad="38100" dist="38100" dir="2700000" algn="tl">
                    <a:srgbClr val="000000"/>
                  </a:outerShdw>
                </a:effectLst>
                <a:latin typeface="Times New Roman" pitchFamily="18" charset="0"/>
              </a:rPr>
              <a:t>Ленинградской </a:t>
            </a:r>
            <a:r>
              <a:rPr lang="ru-RU" sz="2800" dirty="0">
                <a:effectLst>
                  <a:outerShdw blurRad="38100" dist="38100" dir="2700000" algn="tl">
                    <a:srgbClr val="000000"/>
                  </a:outerShdw>
                </a:effectLst>
                <a:latin typeface="Times New Roman" pitchFamily="18" charset="0"/>
              </a:rPr>
              <a:t>области – </a:t>
            </a:r>
          </a:p>
          <a:p>
            <a:pPr algn="just">
              <a:buFont typeface="Wingdings" pitchFamily="2" charset="2"/>
              <a:buNone/>
              <a:defRPr/>
            </a:pPr>
            <a:r>
              <a:rPr lang="ru-RU" sz="2800" dirty="0" smtClean="0">
                <a:solidFill>
                  <a:srgbClr val="FF0000"/>
                </a:solidFill>
                <a:effectLst>
                  <a:outerShdw blurRad="38100" dist="38100" dir="2700000" algn="tl">
                    <a:srgbClr val="000000"/>
                  </a:outerShdw>
                </a:effectLst>
                <a:latin typeface="Times New Roman" pitchFamily="18" charset="0"/>
              </a:rPr>
              <a:t>                                                          2 348 840 660 рублей</a:t>
            </a:r>
            <a:endParaRPr lang="en-US" sz="2800" dirty="0">
              <a:solidFill>
                <a:srgbClr val="FF0000"/>
              </a:solidFill>
              <a:effectLst>
                <a:outerShdw blurRad="38100" dist="38100" dir="2700000" algn="tl">
                  <a:srgbClr val="000000"/>
                </a:outerShdw>
              </a:effectLst>
              <a:latin typeface="Times New Roman" pitchFamily="18" charset="0"/>
            </a:endParaRPr>
          </a:p>
          <a:p>
            <a:pPr>
              <a:buFont typeface="Wingdings" pitchFamily="2" charset="2"/>
              <a:buChar char="§"/>
              <a:defRPr/>
            </a:pPr>
            <a:r>
              <a:rPr lang="ru-RU" sz="2800" dirty="0">
                <a:effectLst>
                  <a:outerShdw blurRad="38100" dist="38100" dir="2700000" algn="tl">
                    <a:srgbClr val="000000"/>
                  </a:outerShdw>
                </a:effectLst>
                <a:latin typeface="Times New Roman" pitchFamily="18" charset="0"/>
              </a:rPr>
              <a:t>Сумма ответственности</a:t>
            </a:r>
            <a:r>
              <a:rPr lang="en-US" sz="2800" dirty="0">
                <a:effectLst>
                  <a:outerShdw blurRad="38100" dist="38100" dir="2700000" algn="tl">
                    <a:srgbClr val="000000"/>
                  </a:outerShdw>
                </a:effectLst>
                <a:latin typeface="Times New Roman" pitchFamily="18" charset="0"/>
              </a:rPr>
              <a:t> – </a:t>
            </a:r>
            <a:r>
              <a:rPr lang="ru-RU" sz="2800" dirty="0">
                <a:effectLst>
                  <a:outerShdw blurRad="38100" dist="38100" dir="2700000" algn="tl">
                    <a:srgbClr val="000000"/>
                  </a:outerShdw>
                </a:effectLst>
                <a:latin typeface="Times New Roman" pitchFamily="18" charset="0"/>
              </a:rPr>
              <a:t>         </a:t>
            </a:r>
            <a:r>
              <a:rPr lang="ru-RU" sz="2800" dirty="0" smtClean="0">
                <a:effectLst>
                  <a:outerShdw blurRad="38100" dist="38100" dir="2700000" algn="tl">
                    <a:srgbClr val="000000"/>
                  </a:outerShdw>
                </a:effectLst>
                <a:latin typeface="Times New Roman" pitchFamily="18" charset="0"/>
              </a:rPr>
              <a:t>  </a:t>
            </a:r>
            <a:r>
              <a:rPr lang="ru-RU" sz="2800" dirty="0" smtClean="0">
                <a:solidFill>
                  <a:srgbClr val="FF0000"/>
                </a:solidFill>
                <a:effectLst>
                  <a:outerShdw blurRad="38100" dist="38100" dir="2700000" algn="tl">
                    <a:srgbClr val="000000"/>
                  </a:outerShdw>
                </a:effectLst>
                <a:latin typeface="Times New Roman" pitchFamily="18" charset="0"/>
              </a:rPr>
              <a:t>1 055 806 165   рублей</a:t>
            </a:r>
            <a:endParaRPr lang="ru-RU" sz="2800" dirty="0">
              <a:solidFill>
                <a:srgbClr val="FF0000"/>
              </a:solidFill>
              <a:effectLst>
                <a:outerShdw blurRad="38100" dist="38100" dir="2700000" algn="tl">
                  <a:srgbClr val="000000"/>
                </a:outerShdw>
              </a:effectLst>
              <a:latin typeface="Times New Roman" pitchFamily="18" charset="0"/>
            </a:endParaRPr>
          </a:p>
          <a:p>
            <a:pPr algn="r">
              <a:buFont typeface="Wingdings" pitchFamily="2" charset="2"/>
              <a:buChar char="§"/>
              <a:defRPr/>
            </a:pPr>
            <a:r>
              <a:rPr lang="ru-RU" sz="2800" dirty="0" smtClean="0">
                <a:effectLst>
                  <a:outerShdw blurRad="38100" dist="38100" dir="2700000" algn="tl">
                    <a:srgbClr val="000000"/>
                  </a:outerShdw>
                </a:effectLst>
                <a:latin typeface="Times New Roman" pitchFamily="18" charset="0"/>
              </a:rPr>
              <a:t>Общая сумма выданных действующих поручительств </a:t>
            </a:r>
            <a:r>
              <a:rPr lang="ru-RU" sz="2800" dirty="0">
                <a:effectLst>
                  <a:outerShdw blurRad="38100" dist="38100" dir="2700000" algn="tl">
                    <a:srgbClr val="000000"/>
                  </a:outerShdw>
                </a:effectLst>
                <a:latin typeface="Times New Roman" pitchFamily="18" charset="0"/>
              </a:rPr>
              <a:t>-  </a:t>
            </a:r>
            <a:r>
              <a:rPr lang="ru-RU" sz="2800" dirty="0" smtClean="0">
                <a:effectLst>
                  <a:outerShdw blurRad="38100" dist="38100" dir="2700000" algn="tl">
                    <a:srgbClr val="000000"/>
                  </a:outerShdw>
                </a:effectLst>
                <a:latin typeface="Times New Roman" pitchFamily="18" charset="0"/>
              </a:rPr>
              <a:t>               </a:t>
            </a:r>
            <a:r>
              <a:rPr lang="en-US" sz="2800" dirty="0" smtClean="0">
                <a:effectLst>
                  <a:outerShdw blurRad="38100" dist="38100" dir="2700000" algn="tl">
                    <a:srgbClr val="000000"/>
                  </a:outerShdw>
                </a:effectLst>
                <a:latin typeface="Times New Roman" pitchFamily="18" charset="0"/>
              </a:rPr>
              <a:t>            </a:t>
            </a:r>
            <a:r>
              <a:rPr lang="ru-RU" sz="2800" dirty="0" smtClean="0">
                <a:effectLst>
                  <a:outerShdw blurRad="38100" dist="38100" dir="2700000" algn="tl">
                    <a:srgbClr val="000000"/>
                  </a:outerShdw>
                </a:effectLst>
                <a:latin typeface="Times New Roman" pitchFamily="18" charset="0"/>
              </a:rPr>
              <a:t>                                                                                              </a:t>
            </a:r>
            <a:r>
              <a:rPr lang="ru-RU" sz="2800" dirty="0" smtClean="0">
                <a:solidFill>
                  <a:srgbClr val="FF0000"/>
                </a:solidFill>
                <a:effectLst>
                  <a:outerShdw blurRad="38100" dist="38100" dir="2700000" algn="tl">
                    <a:srgbClr val="000000"/>
                  </a:outerShdw>
                </a:effectLst>
                <a:latin typeface="Times New Roman" pitchFamily="18" charset="0"/>
              </a:rPr>
              <a:t>353 641 558   </a:t>
            </a:r>
            <a:r>
              <a:rPr lang="ru-RU" sz="2800" dirty="0">
                <a:solidFill>
                  <a:srgbClr val="FF0000"/>
                </a:solidFill>
                <a:effectLst>
                  <a:outerShdw blurRad="38100" dist="38100" dir="2700000" algn="tl">
                    <a:srgbClr val="000000"/>
                  </a:outerShdw>
                </a:effectLst>
                <a:latin typeface="Times New Roman" pitchFamily="18" charset="0"/>
              </a:rPr>
              <a:t>рублей</a:t>
            </a:r>
          </a:p>
        </p:txBody>
      </p:sp>
      <p:sp>
        <p:nvSpPr>
          <p:cNvPr id="7" name="Rectangle 2"/>
          <p:cNvSpPr txBox="1">
            <a:spLocks noChangeArrowheads="1"/>
          </p:cNvSpPr>
          <p:nvPr/>
        </p:nvSpPr>
        <p:spPr>
          <a:xfrm>
            <a:off x="2428875" y="500063"/>
            <a:ext cx="6715125" cy="500062"/>
          </a:xfrm>
          <a:prstGeom prst="rect">
            <a:avLst/>
          </a:prstGeom>
        </p:spPr>
        <p:txBody>
          <a:bodyPr/>
          <a:lstStyle/>
          <a:p>
            <a:pPr algn="ctr">
              <a:defRPr/>
            </a:pPr>
            <a:r>
              <a:rPr lang="ru-RU" sz="2600" b="1" kern="0" dirty="0">
                <a:solidFill>
                  <a:schemeClr val="folHlink"/>
                </a:solidFill>
                <a:effectLst>
                  <a:outerShdw blurRad="38100" dist="38100" dir="2700000" algn="tl">
                    <a:srgbClr val="000000"/>
                  </a:outerShdw>
                </a:effectLst>
                <a:latin typeface="Times New Roman" pitchFamily="18" charset="0"/>
                <a:ea typeface="+mj-ea"/>
                <a:cs typeface="+mj-cs"/>
              </a:rPr>
              <a:t>ОАО «Агентство кредитного обеспечения»</a:t>
            </a:r>
            <a:endParaRPr lang="ru-RU" sz="2600" kern="0" dirty="0">
              <a:solidFill>
                <a:schemeClr val="folHlink"/>
              </a:solidFill>
              <a:effectLst>
                <a:outerShdw blurRad="38100" dist="38100" dir="2700000" algn="tl">
                  <a:srgbClr val="000000"/>
                </a:outerShdw>
              </a:effectLst>
              <a:latin typeface="Times New Roman" pitchFamily="18" charset="0"/>
              <a:ea typeface="+mj-ea"/>
              <a:cs typeface="+mj-cs"/>
            </a:endParaRPr>
          </a:p>
        </p:txBody>
      </p:sp>
    </p:spTree>
  </p:cSld>
  <p:clrMapOvr>
    <a:masterClrMapping/>
  </p:clrMapOvr>
  <p:transition spd="med" advClick="0" advTm="1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noChangeArrowheads="1"/>
          </p:cNvPicPr>
          <p:nvPr/>
        </p:nvPicPr>
        <p:blipFill>
          <a:blip r:embed="rId2"/>
          <a:srcRect/>
          <a:stretch>
            <a:fillRect/>
          </a:stretch>
        </p:blipFill>
        <p:spPr bwMode="auto">
          <a:xfrm>
            <a:off x="250825" y="260350"/>
            <a:ext cx="2160588" cy="1008063"/>
          </a:xfrm>
          <a:prstGeom prst="rect">
            <a:avLst/>
          </a:prstGeom>
          <a:solidFill>
            <a:schemeClr val="folHlink"/>
          </a:solidFill>
          <a:ln w="9525">
            <a:noFill/>
            <a:miter lim="800000"/>
            <a:headEnd/>
            <a:tailEnd/>
          </a:ln>
        </p:spPr>
      </p:pic>
      <p:sp>
        <p:nvSpPr>
          <p:cNvPr id="50178" name="Rectangle 2"/>
          <p:cNvSpPr>
            <a:spLocks noChangeArrowheads="1"/>
          </p:cNvSpPr>
          <p:nvPr/>
        </p:nvSpPr>
        <p:spPr bwMode="auto">
          <a:xfrm>
            <a:off x="214313" y="1785938"/>
            <a:ext cx="8786812" cy="4278312"/>
          </a:xfrm>
          <a:prstGeom prst="rect">
            <a:avLst/>
          </a:prstGeom>
          <a:noFill/>
          <a:ln w="9525">
            <a:noFill/>
            <a:miter lim="800000"/>
            <a:headEnd/>
            <a:tailEnd/>
          </a:ln>
          <a:effectLst/>
        </p:spPr>
        <p:txBody>
          <a:bodyPr anchor="ctr">
            <a:spAutoFit/>
          </a:bodyPr>
          <a:lstStyle/>
          <a:p>
            <a:pPr indent="450850" algn="ctr" eaLnBrk="0" hangingPunct="0">
              <a:defRPr/>
            </a:pPr>
            <a:r>
              <a:rPr lang="ru-RU" sz="2800" b="1" dirty="0">
                <a:latin typeface="Times New Roman" pitchFamily="18" charset="0"/>
                <a:cs typeface="Times New Roman" pitchFamily="18" charset="0"/>
              </a:rPr>
              <a:t>На </a:t>
            </a:r>
            <a:r>
              <a:rPr lang="ru-RU" sz="3200" b="1" dirty="0" smtClean="0">
                <a:solidFill>
                  <a:srgbClr val="FF0000"/>
                </a:solidFill>
                <a:latin typeface="Times New Roman" pitchFamily="18" charset="0"/>
                <a:cs typeface="Times New Roman" pitchFamily="18" charset="0"/>
              </a:rPr>
              <a:t>29.07.2014г</a:t>
            </a:r>
            <a:r>
              <a:rPr lang="ru-RU" sz="3200" b="1" dirty="0">
                <a:solidFill>
                  <a:srgbClr val="FF0000"/>
                </a:solidFill>
                <a:latin typeface="Times New Roman" pitchFamily="18" charset="0"/>
                <a:cs typeface="Times New Roman" pitchFamily="18" charset="0"/>
              </a:rPr>
              <a:t>.  </a:t>
            </a:r>
            <a:r>
              <a:rPr lang="ru-RU" sz="2800" b="1" dirty="0">
                <a:latin typeface="Times New Roman" pitchFamily="18" charset="0"/>
                <a:cs typeface="Times New Roman" pitchFamily="18" charset="0"/>
              </a:rPr>
              <a:t>получили поддержку </a:t>
            </a:r>
            <a:r>
              <a:rPr lang="ru-RU" sz="2800" b="1" dirty="0" smtClean="0">
                <a:latin typeface="Times New Roman" pitchFamily="18" charset="0"/>
                <a:cs typeface="Times New Roman" pitchFamily="18" charset="0"/>
              </a:rPr>
              <a:t>Агентства</a:t>
            </a:r>
            <a:endParaRPr lang="ru-RU" sz="2800" b="1" dirty="0">
              <a:latin typeface="Times New Roman" pitchFamily="18" charset="0"/>
              <a:cs typeface="Times New Roman" pitchFamily="18" charset="0"/>
            </a:endParaRPr>
          </a:p>
          <a:p>
            <a:pPr indent="450850" algn="ctr" eaLnBrk="0" hangingPunct="0">
              <a:defRPr/>
            </a:pPr>
            <a:r>
              <a:rPr lang="ru-RU" sz="3200" b="1" dirty="0" smtClean="0">
                <a:solidFill>
                  <a:srgbClr val="FF0000"/>
                </a:solidFill>
                <a:latin typeface="Times New Roman" pitchFamily="18" charset="0"/>
                <a:cs typeface="Times New Roman" pitchFamily="18" charset="0"/>
              </a:rPr>
              <a:t>356</a:t>
            </a:r>
            <a:r>
              <a:rPr lang="ru-RU" sz="3200" b="1" dirty="0" smtClean="0">
                <a:latin typeface="Times New Roman" pitchFamily="18" charset="0"/>
                <a:cs typeface="Times New Roman" pitchFamily="18" charset="0"/>
              </a:rPr>
              <a:t> </a:t>
            </a:r>
            <a:r>
              <a:rPr lang="ru-RU" sz="2800" b="1" dirty="0">
                <a:latin typeface="Times New Roman" pitchFamily="18" charset="0"/>
                <a:cs typeface="Times New Roman" pitchFamily="18" charset="0"/>
              </a:rPr>
              <a:t>субъектов малого, среднего бизнеса Ленинградской области.   </a:t>
            </a:r>
          </a:p>
          <a:p>
            <a:pPr indent="450850" algn="ctr" eaLnBrk="0" hangingPunct="0">
              <a:defRPr/>
            </a:pPr>
            <a:r>
              <a:rPr lang="ru-RU" sz="2800" b="1" dirty="0">
                <a:latin typeface="Times New Roman" pitchFamily="18" charset="0"/>
                <a:cs typeface="Times New Roman" pitchFamily="18" charset="0"/>
              </a:rPr>
              <a:t>Предпринимателями было создано (сохранено) около </a:t>
            </a:r>
            <a:r>
              <a:rPr lang="ru-RU" sz="3200" b="1" dirty="0" smtClean="0">
                <a:solidFill>
                  <a:srgbClr val="FF0000"/>
                </a:solidFill>
                <a:latin typeface="Times New Roman" pitchFamily="18" charset="0"/>
                <a:cs typeface="Times New Roman" pitchFamily="18" charset="0"/>
              </a:rPr>
              <a:t>6 056 </a:t>
            </a:r>
            <a:r>
              <a:rPr lang="ru-RU" sz="2800" b="1" dirty="0">
                <a:latin typeface="Times New Roman" pitchFamily="18" charset="0"/>
                <a:cs typeface="Times New Roman" pitchFamily="18" charset="0"/>
              </a:rPr>
              <a:t>рабочих мест.</a:t>
            </a:r>
            <a:r>
              <a:rPr lang="ru-RU" sz="2800" dirty="0">
                <a:latin typeface="Times New Roman" pitchFamily="18" charset="0"/>
                <a:cs typeface="Times New Roman" pitchFamily="18" charset="0"/>
              </a:rPr>
              <a:t>  </a:t>
            </a:r>
          </a:p>
          <a:p>
            <a:pPr indent="450850" algn="ctr" eaLnBrk="0" hangingPunct="0">
              <a:defRPr/>
            </a:pPr>
            <a:endParaRPr lang="ru-RU" sz="2800" dirty="0">
              <a:latin typeface="Times New Roman" pitchFamily="18" charset="0"/>
              <a:cs typeface="Times New Roman" pitchFamily="18" charset="0"/>
            </a:endParaRPr>
          </a:p>
          <a:p>
            <a:pPr indent="450850" algn="ctr" eaLnBrk="0" hangingPunct="0">
              <a:defRPr/>
            </a:pPr>
            <a:r>
              <a:rPr lang="ru-RU" sz="2800" dirty="0">
                <a:latin typeface="Times New Roman" pitchFamily="18" charset="0"/>
                <a:cs typeface="Times New Roman" pitchFamily="18" charset="0"/>
              </a:rPr>
              <a:t>В</a:t>
            </a:r>
            <a:r>
              <a:rPr lang="ru-RU" sz="2800" b="1" dirty="0">
                <a:latin typeface="Times New Roman" pitchFamily="18" charset="0"/>
                <a:cs typeface="Times New Roman" pitchFamily="18" charset="0"/>
              </a:rPr>
              <a:t> </a:t>
            </a:r>
            <a:r>
              <a:rPr lang="ru-RU" sz="3200" b="1" dirty="0" smtClean="0">
                <a:solidFill>
                  <a:srgbClr val="FF0000"/>
                </a:solidFill>
                <a:latin typeface="Times New Roman" pitchFamily="18" charset="0"/>
                <a:cs typeface="Times New Roman" pitchFamily="18" charset="0"/>
              </a:rPr>
              <a:t>2014 </a:t>
            </a:r>
            <a:r>
              <a:rPr lang="ru-RU" sz="3200" b="1" dirty="0">
                <a:solidFill>
                  <a:srgbClr val="FF0000"/>
                </a:solidFill>
                <a:latin typeface="Times New Roman" pitchFamily="18" charset="0"/>
                <a:cs typeface="Times New Roman" pitchFamily="18" charset="0"/>
              </a:rPr>
              <a:t>году </a:t>
            </a:r>
            <a:r>
              <a:rPr lang="ru-RU" sz="2800" b="1" dirty="0">
                <a:latin typeface="Times New Roman" pitchFamily="18" charset="0"/>
                <a:cs typeface="Times New Roman" pitchFamily="18" charset="0"/>
              </a:rPr>
              <a:t>получили поддержку </a:t>
            </a:r>
            <a:r>
              <a:rPr lang="ru-RU" sz="3200" dirty="0" smtClean="0">
                <a:solidFill>
                  <a:srgbClr val="FF0000"/>
                </a:solidFill>
                <a:latin typeface="Times New Roman" pitchFamily="18" charset="0"/>
                <a:cs typeface="Times New Roman" pitchFamily="18" charset="0"/>
              </a:rPr>
              <a:t>17</a:t>
            </a:r>
            <a:r>
              <a:rPr lang="ru-RU" sz="3200" b="1" dirty="0" smtClean="0">
                <a:solidFill>
                  <a:srgbClr val="FF0000"/>
                </a:solidFill>
                <a:latin typeface="Times New Roman" pitchFamily="18" charset="0"/>
                <a:cs typeface="Times New Roman" pitchFamily="18" charset="0"/>
              </a:rPr>
              <a:t> </a:t>
            </a:r>
            <a:r>
              <a:rPr lang="ru-RU" sz="2800" b="1" dirty="0">
                <a:latin typeface="Times New Roman" pitchFamily="18" charset="0"/>
                <a:cs typeface="Times New Roman" pitchFamily="18" charset="0"/>
              </a:rPr>
              <a:t>предпринимателей, которые предоставили</a:t>
            </a:r>
            <a:r>
              <a:rPr lang="ru-RU" sz="2800" dirty="0">
                <a:latin typeface="Times New Roman" pitchFamily="18" charset="0"/>
                <a:cs typeface="Times New Roman" pitchFamily="18" charset="0"/>
              </a:rPr>
              <a:t> </a:t>
            </a:r>
          </a:p>
          <a:p>
            <a:pPr indent="450850" algn="ctr" eaLnBrk="0" hangingPunct="0">
              <a:defRPr/>
            </a:pPr>
            <a:r>
              <a:rPr lang="ru-RU" sz="3200" b="1" dirty="0" smtClean="0">
                <a:solidFill>
                  <a:srgbClr val="FF0000"/>
                </a:solidFill>
                <a:latin typeface="Times New Roman" pitchFamily="18" charset="0"/>
                <a:cs typeface="Times New Roman" pitchFamily="18" charset="0"/>
              </a:rPr>
              <a:t>158 </a:t>
            </a:r>
            <a:r>
              <a:rPr lang="ru-RU" sz="3200" b="1" dirty="0" smtClean="0">
                <a:latin typeface="Times New Roman" pitchFamily="18" charset="0"/>
                <a:cs typeface="Times New Roman" pitchFamily="18" charset="0"/>
              </a:rPr>
              <a:t> </a:t>
            </a:r>
            <a:r>
              <a:rPr lang="ru-RU" sz="2800" b="1" dirty="0">
                <a:latin typeface="Times New Roman" pitchFamily="18" charset="0"/>
                <a:cs typeface="Times New Roman" pitchFamily="18" charset="0"/>
              </a:rPr>
              <a:t>рабочих мест населению </a:t>
            </a:r>
            <a:r>
              <a:rPr lang="ru-RU" sz="2800" b="1" dirty="0" err="1">
                <a:latin typeface="Times New Roman" pitchFamily="18" charset="0"/>
                <a:cs typeface="Times New Roman" pitchFamily="18" charset="0"/>
              </a:rPr>
              <a:t>Лен.обл</a:t>
            </a:r>
            <a:r>
              <a:rPr lang="ru-RU" sz="2800" b="1" dirty="0">
                <a:latin typeface="Times New Roman" pitchFamily="18" charset="0"/>
                <a:cs typeface="Times New Roman" pitchFamily="18" charset="0"/>
              </a:rPr>
              <a:t>.</a:t>
            </a:r>
            <a:r>
              <a:rPr lang="ru-RU" sz="2800" dirty="0">
                <a:effectLst/>
                <a:latin typeface="Times New Roman" pitchFamily="18" charset="0"/>
                <a:ea typeface="Times New Roman" pitchFamily="18" charset="0"/>
                <a:cs typeface="Times New Roman" pitchFamily="18" charset="0"/>
              </a:rPr>
              <a:t>. </a:t>
            </a:r>
            <a:r>
              <a:rPr lang="ru-RU" sz="2800" dirty="0">
                <a:solidFill>
                  <a:srgbClr val="000000"/>
                </a:solidFill>
                <a:effectLst/>
                <a:latin typeface="Times New Roman" pitchFamily="18" charset="0"/>
                <a:ea typeface="Times New Roman" pitchFamily="18" charset="0"/>
                <a:cs typeface="Times New Roman" pitchFamily="18" charset="0"/>
              </a:rPr>
              <a:t>  </a:t>
            </a:r>
            <a:endParaRPr lang="ru-RU" sz="2800" dirty="0">
              <a:effectLst/>
              <a:latin typeface="Times New Roman" pitchFamily="18" charset="0"/>
              <a:cs typeface="Times New Roman" pitchFamily="18" charset="0"/>
            </a:endParaRPr>
          </a:p>
        </p:txBody>
      </p:sp>
      <p:sp>
        <p:nvSpPr>
          <p:cNvPr id="5" name="Rectangle 2"/>
          <p:cNvSpPr txBox="1">
            <a:spLocks noChangeArrowheads="1"/>
          </p:cNvSpPr>
          <p:nvPr/>
        </p:nvSpPr>
        <p:spPr>
          <a:xfrm>
            <a:off x="2428875" y="500063"/>
            <a:ext cx="6715125" cy="500062"/>
          </a:xfrm>
          <a:prstGeom prst="rect">
            <a:avLst/>
          </a:prstGeom>
        </p:spPr>
        <p:txBody>
          <a:bodyPr/>
          <a:lstStyle/>
          <a:p>
            <a:pPr algn="ctr">
              <a:defRPr/>
            </a:pPr>
            <a:r>
              <a:rPr lang="ru-RU" sz="2600" b="1" kern="0" dirty="0">
                <a:solidFill>
                  <a:schemeClr val="folHlink"/>
                </a:solidFill>
                <a:effectLst>
                  <a:outerShdw blurRad="38100" dist="38100" dir="2700000" algn="tl">
                    <a:srgbClr val="000000"/>
                  </a:outerShdw>
                </a:effectLst>
                <a:latin typeface="Times New Roman" pitchFamily="18" charset="0"/>
                <a:ea typeface="+mj-ea"/>
                <a:cs typeface="+mj-cs"/>
              </a:rPr>
              <a:t>ОАО «Агентство кредитного обеспечения»</a:t>
            </a:r>
            <a:endParaRPr lang="ru-RU" sz="2600" kern="0" dirty="0">
              <a:solidFill>
                <a:schemeClr val="folHlink"/>
              </a:solidFill>
              <a:effectLst>
                <a:outerShdw blurRad="38100" dist="38100" dir="2700000" algn="tl">
                  <a:srgbClr val="000000"/>
                </a:outerShdw>
              </a:effectLst>
              <a:latin typeface="Times New Roman" pitchFamily="18" charset="0"/>
              <a:ea typeface="+mj-ea"/>
              <a:cs typeface="+mj-cs"/>
            </a:endParaRPr>
          </a:p>
        </p:txBody>
      </p:sp>
    </p:spTree>
  </p:cSld>
  <p:clrMapOvr>
    <a:masterClrMapping/>
  </p:clrMapOvr>
  <p:transition spd="med" advClick="0" advTm="1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00063" y="142875"/>
            <a:ext cx="8643937" cy="1571625"/>
          </a:xfrm>
          <a:prstGeom prst="rect">
            <a:avLst/>
          </a:prstGeom>
        </p:spPr>
        <p:txBody>
          <a:bodyPr/>
          <a:lstStyle/>
          <a:p>
            <a:pPr algn="ctr">
              <a:defRPr/>
            </a:pPr>
            <a:r>
              <a:rPr lang="ru-RU" sz="2300" b="1" kern="0" dirty="0">
                <a:effectLst>
                  <a:outerShdw blurRad="38100" dist="38100" dir="2700000" algn="tl">
                    <a:srgbClr val="000000"/>
                  </a:outerShdw>
                </a:effectLst>
                <a:latin typeface="Times New Roman" pitchFamily="18" charset="0"/>
                <a:ea typeface="+mj-ea"/>
                <a:cs typeface="+mj-cs"/>
              </a:rPr>
              <a:t>Под поручительство Агентства были привлечены средства более чем в </a:t>
            </a:r>
            <a:r>
              <a:rPr lang="ru-RU" sz="2400" b="1" kern="0" dirty="0">
                <a:solidFill>
                  <a:srgbClr val="FF0000"/>
                </a:solidFill>
                <a:effectLst>
                  <a:outerShdw blurRad="38100" dist="38100" dir="2700000" algn="tl">
                    <a:srgbClr val="000000"/>
                  </a:outerShdw>
                </a:effectLst>
                <a:latin typeface="Times New Roman" pitchFamily="18" charset="0"/>
                <a:ea typeface="+mj-ea"/>
                <a:cs typeface="+mj-cs"/>
              </a:rPr>
              <a:t>15</a:t>
            </a:r>
            <a:r>
              <a:rPr lang="ru-RU" sz="2300" b="1" kern="0" dirty="0">
                <a:effectLst>
                  <a:outerShdw blurRad="38100" dist="38100" dir="2700000" algn="tl">
                    <a:srgbClr val="000000"/>
                  </a:outerShdw>
                </a:effectLst>
                <a:latin typeface="Times New Roman" pitchFamily="18" charset="0"/>
                <a:ea typeface="+mj-ea"/>
                <a:cs typeface="+mj-cs"/>
              </a:rPr>
              <a:t> отраслей экономики ЛО. На создание и развитие бизнеса привлечено – </a:t>
            </a:r>
            <a:r>
              <a:rPr lang="ru-RU" sz="2400" b="1" kern="0" dirty="0" smtClean="0">
                <a:solidFill>
                  <a:srgbClr val="FF0000"/>
                </a:solidFill>
                <a:effectLst>
                  <a:outerShdw blurRad="38100" dist="38100" dir="2700000" algn="tl">
                    <a:srgbClr val="000000"/>
                  </a:outerShdw>
                </a:effectLst>
                <a:latin typeface="Times New Roman" pitchFamily="18" charset="0"/>
                <a:ea typeface="+mj-ea"/>
                <a:cs typeface="+mj-cs"/>
              </a:rPr>
              <a:t>42,4%</a:t>
            </a:r>
            <a:r>
              <a:rPr lang="ru-RU" sz="2300" b="1" kern="0" dirty="0" smtClean="0">
                <a:effectLst>
                  <a:outerShdw blurRad="38100" dist="38100" dir="2700000" algn="tl">
                    <a:srgbClr val="000000"/>
                  </a:outerShdw>
                </a:effectLst>
                <a:latin typeface="Times New Roman" pitchFamily="18" charset="0"/>
                <a:ea typeface="+mj-ea"/>
                <a:cs typeface="+mj-cs"/>
              </a:rPr>
              <a:t>, </a:t>
            </a:r>
            <a:r>
              <a:rPr lang="ru-RU" sz="2300" b="1" kern="0" dirty="0">
                <a:effectLst>
                  <a:outerShdw blurRad="38100" dist="38100" dir="2700000" algn="tl">
                    <a:srgbClr val="000000"/>
                  </a:outerShdw>
                </a:effectLst>
                <a:latin typeface="Times New Roman" pitchFamily="18" charset="0"/>
                <a:ea typeface="+mj-ea"/>
                <a:cs typeface="+mj-cs"/>
              </a:rPr>
              <a:t>на поддержку (сохранение) бизнеса – </a:t>
            </a:r>
            <a:r>
              <a:rPr lang="ru-RU" sz="2400" b="1" kern="0" dirty="0" smtClean="0">
                <a:solidFill>
                  <a:srgbClr val="FF0000"/>
                </a:solidFill>
                <a:effectLst>
                  <a:outerShdw blurRad="38100" dist="38100" dir="2700000" algn="tl">
                    <a:srgbClr val="000000"/>
                  </a:outerShdw>
                </a:effectLst>
                <a:latin typeface="Times New Roman" pitchFamily="18" charset="0"/>
                <a:ea typeface="+mj-ea"/>
                <a:cs typeface="+mj-cs"/>
              </a:rPr>
              <a:t>57,4%</a:t>
            </a:r>
            <a:r>
              <a:rPr lang="ru-RU" sz="2300" b="1" kern="0" dirty="0" smtClean="0">
                <a:effectLst>
                  <a:outerShdw blurRad="38100" dist="38100" dir="2700000" algn="tl">
                    <a:srgbClr val="000000"/>
                  </a:outerShdw>
                </a:effectLst>
                <a:latin typeface="Times New Roman" pitchFamily="18" charset="0"/>
                <a:ea typeface="+mj-ea"/>
                <a:cs typeface="+mj-cs"/>
              </a:rPr>
              <a:t>.</a:t>
            </a:r>
            <a:endParaRPr lang="ru-RU" sz="2300" kern="0" dirty="0">
              <a:effectLst>
                <a:outerShdw blurRad="38100" dist="38100" dir="2700000" algn="tl">
                  <a:srgbClr val="000000"/>
                </a:outerShdw>
              </a:effectLst>
              <a:latin typeface="Times New Roman" pitchFamily="18" charset="0"/>
              <a:ea typeface="+mj-ea"/>
              <a:cs typeface="+mj-cs"/>
            </a:endParaRPr>
          </a:p>
        </p:txBody>
      </p:sp>
      <p:graphicFrame>
        <p:nvGraphicFramePr>
          <p:cNvPr id="5" name="Диаграмма 4"/>
          <p:cNvGraphicFramePr>
            <a:graphicFrameLocks/>
          </p:cNvGraphicFramePr>
          <p:nvPr/>
        </p:nvGraphicFramePr>
        <p:xfrm>
          <a:off x="428596" y="1357298"/>
          <a:ext cx="8501122" cy="52863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advClick="0"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2411413" y="277813"/>
            <a:ext cx="6732587" cy="990600"/>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endParaRPr lang="ru-RU" sz="2600" dirty="0" smtClean="0">
              <a:solidFill>
                <a:schemeClr val="folHlink"/>
              </a:solidFill>
              <a:latin typeface="Times New Roman" pitchFamily="18" charset="0"/>
            </a:endParaRPr>
          </a:p>
        </p:txBody>
      </p:sp>
      <p:sp>
        <p:nvSpPr>
          <p:cNvPr id="46083" name="Rectangle 3"/>
          <p:cNvSpPr>
            <a:spLocks noGrp="1" noChangeArrowheads="1"/>
          </p:cNvSpPr>
          <p:nvPr>
            <p:ph type="body" sz="half" idx="4294967295"/>
          </p:nvPr>
        </p:nvSpPr>
        <p:spPr>
          <a:xfrm>
            <a:off x="214313" y="1714500"/>
            <a:ext cx="8786812" cy="4572000"/>
          </a:xfrm>
        </p:spPr>
        <p:txBody>
          <a:bodyPr/>
          <a:lstStyle/>
          <a:p>
            <a:pPr marL="0" indent="449263" algn="ctr" eaLnBrk="1" hangingPunct="1">
              <a:buFont typeface="Wingdings" pitchFamily="2" charset="2"/>
              <a:buNone/>
              <a:defRPr/>
            </a:pPr>
            <a:r>
              <a:rPr lang="ru-RU" dirty="0" smtClean="0">
                <a:latin typeface="Times New Roman" pitchFamily="18" charset="0"/>
              </a:rPr>
              <a:t>В состав Совета директоров  Агентства входят  </a:t>
            </a:r>
            <a:r>
              <a:rPr lang="ru-RU" sz="3600" dirty="0" smtClean="0">
                <a:solidFill>
                  <a:srgbClr val="FF0000"/>
                </a:solidFill>
                <a:latin typeface="Times New Roman" pitchFamily="18" charset="0"/>
              </a:rPr>
              <a:t>9 человек</a:t>
            </a:r>
            <a:r>
              <a:rPr lang="ru-RU" dirty="0" smtClean="0">
                <a:latin typeface="Times New Roman" pitchFamily="18" charset="0"/>
              </a:rPr>
              <a:t>.  </a:t>
            </a:r>
          </a:p>
          <a:p>
            <a:pPr marL="0" indent="449263" algn="ctr" eaLnBrk="1" hangingPunct="1">
              <a:buFont typeface="Wingdings" pitchFamily="2" charset="2"/>
              <a:buNone/>
              <a:defRPr/>
            </a:pPr>
            <a:r>
              <a:rPr lang="ru-RU" dirty="0" smtClean="0">
                <a:latin typeface="Times New Roman" pitchFamily="18" charset="0"/>
              </a:rPr>
              <a:t>Это представители основных комитетов Администрации Ленинградской области.</a:t>
            </a:r>
          </a:p>
          <a:p>
            <a:pPr marL="0" indent="449263" algn="ctr" eaLnBrk="1" hangingPunct="1">
              <a:spcBef>
                <a:spcPts val="0"/>
              </a:spcBef>
              <a:buFont typeface="Wingdings" pitchFamily="2" charset="2"/>
              <a:buNone/>
              <a:defRPr/>
            </a:pPr>
            <a:endParaRPr lang="ru-RU" dirty="0" smtClean="0">
              <a:latin typeface="Times New Roman" pitchFamily="18" charset="0"/>
            </a:endParaRPr>
          </a:p>
          <a:p>
            <a:pPr marL="0" indent="449263" algn="ctr" eaLnBrk="1" hangingPunct="1">
              <a:buFont typeface="Wingdings" pitchFamily="2" charset="2"/>
              <a:buNone/>
              <a:defRPr/>
            </a:pPr>
            <a:r>
              <a:rPr lang="ru-RU" dirty="0" smtClean="0">
                <a:latin typeface="Times New Roman" pitchFamily="18" charset="0"/>
              </a:rPr>
              <a:t>Председатель Совета директоров – </a:t>
            </a:r>
          </a:p>
          <a:p>
            <a:pPr marL="0" indent="449263" algn="ctr" eaLnBrk="1" hangingPunct="1">
              <a:buFont typeface="Wingdings" pitchFamily="2" charset="2"/>
              <a:buNone/>
              <a:defRPr/>
            </a:pPr>
            <a:r>
              <a:rPr lang="ru-RU" dirty="0" err="1" smtClean="0">
                <a:latin typeface="Times New Roman" pitchFamily="18" charset="0"/>
              </a:rPr>
              <a:t>Джикович</a:t>
            </a:r>
            <a:r>
              <a:rPr lang="ru-RU" dirty="0" smtClean="0">
                <a:latin typeface="Times New Roman" pitchFamily="18" charset="0"/>
              </a:rPr>
              <a:t> В.В. – Президент Ассоциации банков </a:t>
            </a:r>
            <a:r>
              <a:rPr lang="ru-RU" dirty="0" err="1" smtClean="0">
                <a:latin typeface="Times New Roman" pitchFamily="18" charset="0"/>
              </a:rPr>
              <a:t>Северо</a:t>
            </a:r>
            <a:r>
              <a:rPr lang="ru-RU" dirty="0" smtClean="0">
                <a:latin typeface="Times New Roman" pitchFamily="18" charset="0"/>
              </a:rPr>
              <a:t> –Запада.</a:t>
            </a:r>
          </a:p>
        </p:txBody>
      </p:sp>
      <p:pic>
        <p:nvPicPr>
          <p:cNvPr id="6148" name="Picture 4"/>
          <p:cNvPicPr>
            <a:picLocks noGrp="1" noChangeAspect="1" noChangeArrowheads="1"/>
          </p:cNvPicPr>
          <p:nvPr>
            <p:ph sz="half" idx="4294967295"/>
          </p:nvPr>
        </p:nvPicPr>
        <p:blipFill>
          <a:blip r:embed="rId3"/>
          <a:srcRect/>
          <a:stretch>
            <a:fillRect/>
          </a:stretch>
        </p:blipFill>
        <p:spPr>
          <a:xfrm>
            <a:off x="250825" y="333375"/>
            <a:ext cx="2160588" cy="935038"/>
          </a:xfrm>
          <a:solidFill>
            <a:schemeClr val="folHlink"/>
          </a:solidFill>
        </p:spPr>
      </p:pic>
    </p:spTree>
  </p:cSld>
  <p:clrMapOvr>
    <a:masterClrMapping/>
  </p:clrMapOvr>
  <p:transition spd="med" advClick="0" advTm="1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00063" y="142875"/>
            <a:ext cx="8643937" cy="1285875"/>
          </a:xfrm>
          <a:prstGeom prst="rect">
            <a:avLst/>
          </a:prstGeom>
        </p:spPr>
        <p:txBody>
          <a:bodyPr/>
          <a:lstStyle/>
          <a:p>
            <a:pPr algn="ctr">
              <a:defRPr/>
            </a:pPr>
            <a:r>
              <a:rPr lang="ru-RU" sz="2300" b="1" kern="0" dirty="0">
                <a:effectLst>
                  <a:outerShdw blurRad="38100" dist="38100" dir="2700000" algn="tl">
                    <a:srgbClr val="000000"/>
                  </a:outerShdw>
                </a:effectLst>
                <a:latin typeface="Times New Roman" pitchFamily="18" charset="0"/>
                <a:ea typeface="+mj-ea"/>
                <a:cs typeface="+mj-cs"/>
              </a:rPr>
              <a:t>Поручительство Агентства были предоставлены субъектам малого и среднего бизнеса, осуществляющим деятельность во всех </a:t>
            </a:r>
            <a:r>
              <a:rPr lang="ru-RU" sz="2400" b="1" kern="0" dirty="0">
                <a:solidFill>
                  <a:srgbClr val="FF0000"/>
                </a:solidFill>
                <a:effectLst>
                  <a:outerShdw blurRad="38100" dist="38100" dir="2700000" algn="tl">
                    <a:srgbClr val="000000"/>
                  </a:outerShdw>
                </a:effectLst>
                <a:latin typeface="Times New Roman" pitchFamily="18" charset="0"/>
                <a:ea typeface="+mj-ea"/>
                <a:cs typeface="+mj-cs"/>
              </a:rPr>
              <a:t>18</a:t>
            </a:r>
            <a:r>
              <a:rPr lang="ru-RU" sz="2300" b="1" kern="0" dirty="0">
                <a:effectLst>
                  <a:outerShdw blurRad="38100" dist="38100" dir="2700000" algn="tl">
                    <a:srgbClr val="000000"/>
                  </a:outerShdw>
                </a:effectLst>
                <a:latin typeface="Times New Roman" pitchFamily="18" charset="0"/>
                <a:ea typeface="+mj-ea"/>
                <a:cs typeface="+mj-cs"/>
              </a:rPr>
              <a:t> муниципальных районах Ленинградской области. </a:t>
            </a:r>
            <a:endParaRPr lang="ru-RU" sz="2300" kern="0" dirty="0">
              <a:effectLst>
                <a:outerShdw blurRad="38100" dist="38100" dir="2700000" algn="tl">
                  <a:srgbClr val="000000"/>
                </a:outerShdw>
              </a:effectLst>
              <a:latin typeface="Times New Roman" pitchFamily="18" charset="0"/>
              <a:ea typeface="+mj-ea"/>
              <a:cs typeface="+mj-cs"/>
            </a:endParaRPr>
          </a:p>
        </p:txBody>
      </p:sp>
      <p:graphicFrame>
        <p:nvGraphicFramePr>
          <p:cNvPr id="5" name="Диаграмма 4"/>
          <p:cNvGraphicFramePr/>
          <p:nvPr/>
        </p:nvGraphicFramePr>
        <p:xfrm>
          <a:off x="500034" y="1500174"/>
          <a:ext cx="8286808" cy="535782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advClick="0" advTm="1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411413" y="277813"/>
            <a:ext cx="6732587" cy="990600"/>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endParaRPr lang="ru-RU" sz="2600" dirty="0" smtClean="0">
              <a:solidFill>
                <a:schemeClr val="folHlink"/>
              </a:solidFill>
              <a:latin typeface="Times New Roman" pitchFamily="18" charset="0"/>
            </a:endParaRPr>
          </a:p>
        </p:txBody>
      </p:sp>
      <p:sp>
        <p:nvSpPr>
          <p:cNvPr id="46083" name="Rectangle 3"/>
          <p:cNvSpPr>
            <a:spLocks noGrp="1" noChangeArrowheads="1"/>
          </p:cNvSpPr>
          <p:nvPr>
            <p:ph type="body" sz="half" idx="1"/>
          </p:nvPr>
        </p:nvSpPr>
        <p:spPr>
          <a:xfrm>
            <a:off x="357188" y="1714500"/>
            <a:ext cx="8362950" cy="4357688"/>
          </a:xfrm>
        </p:spPr>
        <p:txBody>
          <a:bodyPr/>
          <a:lstStyle/>
          <a:p>
            <a:pPr marL="0" indent="449263" algn="ctr" eaLnBrk="1" hangingPunct="1">
              <a:buFont typeface="Wingdings" pitchFamily="2" charset="2"/>
              <a:buNone/>
              <a:defRPr/>
            </a:pPr>
            <a:r>
              <a:rPr lang="ru-RU" sz="3600" dirty="0" smtClean="0">
                <a:latin typeface="Times New Roman" pitchFamily="18" charset="0"/>
              </a:rPr>
              <a:t>Сайт: </a:t>
            </a:r>
            <a:r>
              <a:rPr lang="en-US" sz="3600" dirty="0" smtClean="0">
                <a:solidFill>
                  <a:srgbClr val="FFFF00"/>
                </a:solidFill>
                <a:latin typeface="Times New Roman" pitchFamily="18" charset="0"/>
              </a:rPr>
              <a:t>www.agency-ako.ru</a:t>
            </a:r>
            <a:endParaRPr lang="ru-RU" sz="3600" dirty="0" smtClean="0">
              <a:latin typeface="Times New Roman" pitchFamily="18" charset="0"/>
            </a:endParaRPr>
          </a:p>
          <a:p>
            <a:pPr marL="0" indent="449263" algn="ctr" eaLnBrk="1" hangingPunct="1">
              <a:buFont typeface="Wingdings" pitchFamily="2" charset="2"/>
              <a:buNone/>
              <a:defRPr/>
            </a:pPr>
            <a:endParaRPr lang="en-US" sz="3600" dirty="0" smtClean="0">
              <a:latin typeface="Times New Roman" pitchFamily="18" charset="0"/>
            </a:endParaRPr>
          </a:p>
          <a:p>
            <a:pPr marL="0" indent="449263" algn="ctr" eaLnBrk="1" hangingPunct="1">
              <a:buFont typeface="Wingdings" pitchFamily="2" charset="2"/>
              <a:buNone/>
              <a:defRPr/>
            </a:pPr>
            <a:r>
              <a:rPr lang="en-US" sz="3600" dirty="0" smtClean="0">
                <a:latin typeface="Times New Roman" pitchFamily="18" charset="0"/>
              </a:rPr>
              <a:t>E-mail: </a:t>
            </a:r>
            <a:r>
              <a:rPr lang="en-US" sz="3600" dirty="0" smtClean="0">
                <a:solidFill>
                  <a:srgbClr val="FFFF00"/>
                </a:solidFill>
                <a:latin typeface="Times New Roman" pitchFamily="18" charset="0"/>
              </a:rPr>
              <a:t>mail@agtncy-ako.ru</a:t>
            </a:r>
            <a:endParaRPr lang="ru-RU" sz="3600" dirty="0" smtClean="0">
              <a:latin typeface="Times New Roman" pitchFamily="18" charset="0"/>
            </a:endParaRPr>
          </a:p>
          <a:p>
            <a:pPr marL="0" indent="449263" algn="ctr" eaLnBrk="1" hangingPunct="1">
              <a:buFont typeface="Wingdings" pitchFamily="2" charset="2"/>
              <a:buNone/>
              <a:defRPr/>
            </a:pPr>
            <a:endParaRPr lang="ru-RU" sz="3600" dirty="0" smtClean="0">
              <a:latin typeface="Times New Roman" pitchFamily="18" charset="0"/>
            </a:endParaRPr>
          </a:p>
          <a:p>
            <a:pPr marL="0" indent="449263" algn="ctr" eaLnBrk="1" hangingPunct="1">
              <a:buFont typeface="Wingdings" pitchFamily="2" charset="2"/>
              <a:buNone/>
              <a:defRPr/>
            </a:pPr>
            <a:r>
              <a:rPr lang="ru-RU" sz="3600" dirty="0" smtClean="0">
                <a:latin typeface="Times New Roman" pitchFamily="18" charset="0"/>
              </a:rPr>
              <a:t>Телефон/факс </a:t>
            </a:r>
            <a:r>
              <a:rPr lang="ru-RU" sz="3600" dirty="0" smtClean="0">
                <a:solidFill>
                  <a:srgbClr val="FFFF00"/>
                </a:solidFill>
                <a:latin typeface="Times New Roman" pitchFamily="18" charset="0"/>
              </a:rPr>
              <a:t>(812) </a:t>
            </a:r>
            <a:r>
              <a:rPr lang="en-US" sz="3600" dirty="0" smtClean="0">
                <a:solidFill>
                  <a:srgbClr val="FFFF00"/>
                </a:solidFill>
                <a:latin typeface="Times New Roman" pitchFamily="18" charset="0"/>
              </a:rPr>
              <a:t>332-34-99</a:t>
            </a:r>
          </a:p>
          <a:p>
            <a:pPr marL="0" indent="449263" algn="ctr" eaLnBrk="1" hangingPunct="1">
              <a:buFont typeface="Wingdings" pitchFamily="2" charset="2"/>
              <a:buNone/>
              <a:defRPr/>
            </a:pPr>
            <a:r>
              <a:rPr lang="ru-RU" sz="3600" dirty="0" smtClean="0">
                <a:solidFill>
                  <a:srgbClr val="FFFF00"/>
                </a:solidFill>
                <a:latin typeface="Times New Roman" pitchFamily="18" charset="0"/>
              </a:rPr>
              <a:t>                         (921) 967-30-12</a:t>
            </a:r>
          </a:p>
          <a:p>
            <a:pPr marL="0" indent="449263" algn="ctr" eaLnBrk="1" hangingPunct="1">
              <a:buFont typeface="Wingdings" pitchFamily="2" charset="2"/>
              <a:buNone/>
              <a:defRPr/>
            </a:pPr>
            <a:endParaRPr lang="ru-RU" sz="2800" dirty="0" smtClean="0">
              <a:latin typeface="Times New Roman" pitchFamily="18" charset="0"/>
            </a:endParaRPr>
          </a:p>
          <a:p>
            <a:pPr marL="0" indent="449263" eaLnBrk="1" hangingPunct="1">
              <a:defRPr/>
            </a:pPr>
            <a:endParaRPr lang="ru-RU" sz="2800" dirty="0" smtClean="0"/>
          </a:p>
        </p:txBody>
      </p:sp>
      <p:pic>
        <p:nvPicPr>
          <p:cNvPr id="23556" name="Picture 4"/>
          <p:cNvPicPr>
            <a:picLocks noGrp="1" noChangeAspect="1" noChangeArrowheads="1"/>
          </p:cNvPicPr>
          <p:nvPr>
            <p:ph sz="half" idx="2"/>
          </p:nvPr>
        </p:nvPicPr>
        <p:blipFill>
          <a:blip r:embed="rId3"/>
          <a:srcRect/>
          <a:stretch>
            <a:fillRect/>
          </a:stretch>
        </p:blipFill>
        <p:spPr>
          <a:xfrm>
            <a:off x="250825" y="333375"/>
            <a:ext cx="2160588" cy="935038"/>
          </a:xfrm>
          <a:solidFill>
            <a:schemeClr val="folHlink"/>
          </a:solidFill>
        </p:spPr>
      </p:pic>
    </p:spTree>
  </p:cSld>
  <p:clrMapOvr>
    <a:masterClrMapping/>
  </p:clrMapOvr>
  <p:transition spd="med" advClick="0"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0313" y="277813"/>
            <a:ext cx="6643687" cy="919162"/>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r>
              <a:rPr lang="ru-RU" sz="2600" dirty="0" smtClean="0">
                <a:solidFill>
                  <a:schemeClr val="folHlink"/>
                </a:solidFill>
                <a:latin typeface="Times New Roman" pitchFamily="18" charset="0"/>
              </a:rPr>
              <a:t> </a:t>
            </a:r>
          </a:p>
        </p:txBody>
      </p:sp>
      <p:sp>
        <p:nvSpPr>
          <p:cNvPr id="4099" name="Rectangle 3"/>
          <p:cNvSpPr>
            <a:spLocks noGrp="1" noChangeArrowheads="1"/>
          </p:cNvSpPr>
          <p:nvPr>
            <p:ph type="body" sz="half" idx="1"/>
          </p:nvPr>
        </p:nvSpPr>
        <p:spPr>
          <a:xfrm>
            <a:off x="357188" y="1857375"/>
            <a:ext cx="8535987" cy="3929063"/>
          </a:xfrm>
        </p:spPr>
        <p:txBody>
          <a:bodyPr/>
          <a:lstStyle/>
          <a:p>
            <a:pPr marL="0" indent="533400" algn="ctr" eaLnBrk="1" hangingPunct="1">
              <a:buFont typeface="Wingdings" pitchFamily="2" charset="2"/>
              <a:buNone/>
              <a:defRPr/>
            </a:pPr>
            <a:r>
              <a:rPr lang="ru-RU" dirty="0" smtClean="0">
                <a:latin typeface="Times New Roman" pitchFamily="18" charset="0"/>
              </a:rPr>
              <a:t>В настоящее время Уставный капитал </a:t>
            </a:r>
          </a:p>
          <a:p>
            <a:pPr marL="0" indent="533400" algn="ctr" eaLnBrk="1" hangingPunct="1">
              <a:buFont typeface="Wingdings" pitchFamily="2" charset="2"/>
              <a:buNone/>
              <a:defRPr/>
            </a:pPr>
            <a:r>
              <a:rPr lang="ru-RU" dirty="0" smtClean="0">
                <a:latin typeface="Times New Roman" pitchFamily="18" charset="0"/>
              </a:rPr>
              <a:t>ОАО "Агентство кредитного обеспечения" составляет </a:t>
            </a:r>
            <a:r>
              <a:rPr lang="ru-RU" sz="3600" b="1" dirty="0" smtClean="0">
                <a:solidFill>
                  <a:srgbClr val="F63420"/>
                </a:solidFill>
                <a:latin typeface="Times New Roman" pitchFamily="18" charset="0"/>
              </a:rPr>
              <a:t>263,970  </a:t>
            </a:r>
            <a:r>
              <a:rPr lang="ru-RU" dirty="0" smtClean="0">
                <a:latin typeface="Times New Roman" pitchFamily="18" charset="0"/>
              </a:rPr>
              <a:t>миллионов</a:t>
            </a:r>
            <a:r>
              <a:rPr lang="ru-RU" b="1" dirty="0" smtClean="0">
                <a:solidFill>
                  <a:srgbClr val="F63420"/>
                </a:solidFill>
                <a:latin typeface="Times New Roman" pitchFamily="18" charset="0"/>
              </a:rPr>
              <a:t> </a:t>
            </a:r>
            <a:r>
              <a:rPr lang="ru-RU" dirty="0" smtClean="0">
                <a:latin typeface="Times New Roman" pitchFamily="18" charset="0"/>
              </a:rPr>
              <a:t> рублей. </a:t>
            </a:r>
          </a:p>
          <a:p>
            <a:pPr marL="0" indent="533400" algn="ctr" eaLnBrk="1" hangingPunct="1">
              <a:buFont typeface="Wingdings" pitchFamily="2" charset="2"/>
              <a:buNone/>
              <a:defRPr/>
            </a:pPr>
            <a:endParaRPr lang="ru-RU" dirty="0" smtClean="0">
              <a:latin typeface="Times New Roman" pitchFamily="18" charset="0"/>
            </a:endParaRPr>
          </a:p>
          <a:p>
            <a:pPr marL="0" indent="533400" algn="ctr" eaLnBrk="1" hangingPunct="1">
              <a:buFont typeface="Wingdings" pitchFamily="2" charset="2"/>
              <a:buNone/>
              <a:defRPr/>
            </a:pPr>
            <a:r>
              <a:rPr lang="ru-RU" dirty="0" smtClean="0">
                <a:latin typeface="Times New Roman" pitchFamily="18" charset="0"/>
              </a:rPr>
              <a:t>Гарантийный фонд Общества в настоящее время составляет </a:t>
            </a:r>
            <a:r>
              <a:rPr lang="ru-RU" smtClean="0">
                <a:latin typeface="Times New Roman" pitchFamily="18" charset="0"/>
              </a:rPr>
              <a:t>более </a:t>
            </a:r>
            <a:r>
              <a:rPr lang="ru-RU" sz="3600" b="1" smtClean="0">
                <a:solidFill>
                  <a:srgbClr val="F63420"/>
                </a:solidFill>
                <a:latin typeface="Times New Roman" pitchFamily="18" charset="0"/>
              </a:rPr>
              <a:t>307,798</a:t>
            </a:r>
            <a:r>
              <a:rPr lang="ru-RU" b="1" smtClean="0">
                <a:solidFill>
                  <a:srgbClr val="F63420"/>
                </a:solidFill>
                <a:latin typeface="Times New Roman" pitchFamily="18" charset="0"/>
              </a:rPr>
              <a:t> </a:t>
            </a:r>
            <a:r>
              <a:rPr lang="ru-RU" dirty="0" smtClean="0">
                <a:latin typeface="Times New Roman" pitchFamily="18" charset="0"/>
              </a:rPr>
              <a:t>миллионов рублей. </a:t>
            </a:r>
          </a:p>
        </p:txBody>
      </p:sp>
      <p:pic>
        <p:nvPicPr>
          <p:cNvPr id="7172" name="Picture 4"/>
          <p:cNvPicPr>
            <a:picLocks noGrp="1" noChangeAspect="1" noChangeArrowheads="1"/>
          </p:cNvPicPr>
          <p:nvPr>
            <p:ph sz="half" idx="2"/>
          </p:nvPr>
        </p:nvPicPr>
        <p:blipFill>
          <a:blip r:embed="rId3"/>
          <a:srcRect/>
          <a:stretch>
            <a:fillRect/>
          </a:stretch>
        </p:blipFill>
        <p:spPr>
          <a:xfrm>
            <a:off x="323850" y="260350"/>
            <a:ext cx="2160588" cy="1008063"/>
          </a:xfrm>
          <a:noFill/>
          <a:ln>
            <a:solidFill>
              <a:schemeClr val="folHlink"/>
            </a:solidFill>
            <a:miter lim="800000"/>
            <a:headEnd/>
            <a:tailEnd/>
          </a:ln>
        </p:spPr>
      </p:pic>
    </p:spTree>
  </p:cSld>
  <p:clrMapOvr>
    <a:masterClrMapping/>
  </p:clrMapOvr>
  <p:transition spd="med" advClick="0"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428875" y="277813"/>
            <a:ext cx="6715125" cy="990600"/>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endParaRPr lang="ru-RU" sz="2600" dirty="0" smtClean="0">
              <a:solidFill>
                <a:schemeClr val="folHlink"/>
              </a:solidFill>
              <a:latin typeface="Times New Roman" pitchFamily="18" charset="0"/>
            </a:endParaRPr>
          </a:p>
        </p:txBody>
      </p:sp>
      <p:sp>
        <p:nvSpPr>
          <p:cNvPr id="6147" name="Rectangle 3"/>
          <p:cNvSpPr>
            <a:spLocks noGrp="1" noChangeArrowheads="1"/>
          </p:cNvSpPr>
          <p:nvPr>
            <p:ph type="body" sz="half" idx="1"/>
          </p:nvPr>
        </p:nvSpPr>
        <p:spPr>
          <a:xfrm>
            <a:off x="357188" y="1500188"/>
            <a:ext cx="8607425" cy="4857750"/>
          </a:xfrm>
        </p:spPr>
        <p:txBody>
          <a:bodyPr/>
          <a:lstStyle/>
          <a:p>
            <a:pPr marL="0" indent="533400" algn="ctr" eaLnBrk="1" hangingPunct="1">
              <a:buFont typeface="Wingdings" pitchFamily="2" charset="2"/>
              <a:buNone/>
              <a:defRPr/>
            </a:pPr>
            <a:r>
              <a:rPr lang="ru-RU" dirty="0" smtClean="0">
                <a:latin typeface="Times New Roman" pitchFamily="18" charset="0"/>
              </a:rPr>
              <a:t>Деятельность Агентства заключается в принятии на себя части риска, обусловленного нехваткой залогового обеспечения, по исполнению Заемщиком обязательств перед финансирующей организацией (банком, фондом, иной организацией) или лизинговой компанией, по кредитным договорам, договорам займа или лизинговым договорам в виде Поручительства. </a:t>
            </a:r>
          </a:p>
        </p:txBody>
      </p:sp>
      <p:pic>
        <p:nvPicPr>
          <p:cNvPr id="8196" name="Picture 4"/>
          <p:cNvPicPr>
            <a:picLocks noGrp="1" noChangeAspect="1" noChangeArrowheads="1"/>
          </p:cNvPicPr>
          <p:nvPr>
            <p:ph sz="half" idx="2"/>
          </p:nvPr>
        </p:nvPicPr>
        <p:blipFill>
          <a:blip r:embed="rId3"/>
          <a:srcRect/>
          <a:stretch>
            <a:fillRect/>
          </a:stretch>
        </p:blipFill>
        <p:spPr>
          <a:xfrm>
            <a:off x="250825" y="260350"/>
            <a:ext cx="2160588" cy="1008063"/>
          </a:xfrm>
          <a:noFill/>
          <a:ln>
            <a:solidFill>
              <a:schemeClr val="folHlink"/>
            </a:solidFill>
            <a:miter lim="800000"/>
            <a:headEnd/>
            <a:tailEnd/>
          </a:ln>
        </p:spPr>
      </p:pic>
    </p:spTree>
  </p:cSld>
  <p:clrMapOvr>
    <a:masterClrMapping/>
  </p:clrMapOvr>
  <p:transition spd="med" advClick="0"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84438" y="0"/>
            <a:ext cx="6659562" cy="1268413"/>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endParaRPr lang="ru-RU" sz="2600" dirty="0" smtClean="0">
              <a:solidFill>
                <a:schemeClr val="folHlink"/>
              </a:solidFill>
              <a:latin typeface="Times New Roman" pitchFamily="18" charset="0"/>
            </a:endParaRPr>
          </a:p>
        </p:txBody>
      </p:sp>
      <p:sp>
        <p:nvSpPr>
          <p:cNvPr id="14339" name="Rectangle 3"/>
          <p:cNvSpPr>
            <a:spLocks noGrp="1" noChangeArrowheads="1"/>
          </p:cNvSpPr>
          <p:nvPr>
            <p:ph type="body" sz="half" idx="1"/>
          </p:nvPr>
        </p:nvSpPr>
        <p:spPr>
          <a:xfrm>
            <a:off x="285750" y="2000250"/>
            <a:ext cx="8501063" cy="3929063"/>
          </a:xfrm>
        </p:spPr>
        <p:txBody>
          <a:bodyPr/>
          <a:lstStyle/>
          <a:p>
            <a:pPr marL="0" indent="0" algn="ctr" eaLnBrk="1" hangingPunct="1">
              <a:buFont typeface="Wingdings" pitchFamily="2" charset="2"/>
              <a:buNone/>
              <a:defRPr/>
            </a:pPr>
            <a:r>
              <a:rPr lang="ru-RU" dirty="0" smtClean="0">
                <a:latin typeface="Times New Roman" pitchFamily="18" charset="0"/>
              </a:rPr>
              <a:t>Поручительство предоставляется в обеспечение исполнения обязательств по договорам о  предоставлении кредитов, договорам о  предоставлении кредитных линий, договорам займа, а также договорам лизинга, заключаемым  Кредиторами с Заемщиками</a:t>
            </a:r>
          </a:p>
        </p:txBody>
      </p:sp>
      <p:pic>
        <p:nvPicPr>
          <p:cNvPr id="9220" name="Picture 4"/>
          <p:cNvPicPr>
            <a:picLocks noGrp="1" noChangeAspect="1" noChangeArrowheads="1"/>
          </p:cNvPicPr>
          <p:nvPr>
            <p:ph sz="half" idx="2"/>
          </p:nvPr>
        </p:nvPicPr>
        <p:blipFill>
          <a:blip r:embed="rId3"/>
          <a:srcRect/>
          <a:stretch>
            <a:fillRect/>
          </a:stretch>
        </p:blipFill>
        <p:spPr>
          <a:xfrm>
            <a:off x="250825" y="260350"/>
            <a:ext cx="2160588" cy="1008063"/>
          </a:xfrm>
          <a:noFill/>
          <a:ln>
            <a:solidFill>
              <a:schemeClr val="folHlink"/>
            </a:solidFill>
            <a:miter lim="800000"/>
            <a:headEnd/>
            <a:tailEnd/>
          </a:ln>
        </p:spPr>
      </p:pic>
    </p:spTree>
  </p:cSld>
  <p:clrMapOvr>
    <a:masterClrMapping/>
  </p:clrMapOvr>
  <p:transition spd="med" advClick="0" advTm="1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00313" y="214313"/>
            <a:ext cx="6643687" cy="1054100"/>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endParaRPr lang="ru-RU" sz="2600" dirty="0" smtClean="0">
              <a:solidFill>
                <a:schemeClr val="folHlink"/>
              </a:solidFill>
              <a:latin typeface="Times New Roman" pitchFamily="18" charset="0"/>
            </a:endParaRPr>
          </a:p>
        </p:txBody>
      </p:sp>
      <p:sp>
        <p:nvSpPr>
          <p:cNvPr id="20483" name="Rectangle 3"/>
          <p:cNvSpPr>
            <a:spLocks noGrp="1" noChangeArrowheads="1"/>
          </p:cNvSpPr>
          <p:nvPr>
            <p:ph type="body" sz="half" idx="1"/>
          </p:nvPr>
        </p:nvSpPr>
        <p:spPr>
          <a:xfrm>
            <a:off x="357188" y="1285875"/>
            <a:ext cx="8786812" cy="5072063"/>
          </a:xfrm>
        </p:spPr>
        <p:txBody>
          <a:bodyPr/>
          <a:lstStyle/>
          <a:p>
            <a:pPr algn="ctr" eaLnBrk="1" hangingPunct="1">
              <a:lnSpc>
                <a:spcPct val="80000"/>
              </a:lnSpc>
              <a:buFont typeface="Wingdings" pitchFamily="2" charset="2"/>
              <a:buNone/>
              <a:defRPr/>
            </a:pPr>
            <a:r>
              <a:rPr lang="ru-RU" sz="3000" dirty="0" smtClean="0">
                <a:latin typeface="Times New Roman" pitchFamily="18" charset="0"/>
              </a:rPr>
              <a:t> </a:t>
            </a:r>
            <a:r>
              <a:rPr lang="ru-RU" sz="2800" dirty="0" smtClean="0">
                <a:solidFill>
                  <a:srgbClr val="FFFF00"/>
                </a:solidFill>
                <a:latin typeface="Times New Roman" pitchFamily="18" charset="0"/>
              </a:rPr>
              <a:t>Требования к Заемщикам</a:t>
            </a:r>
          </a:p>
          <a:p>
            <a:pPr eaLnBrk="1" hangingPunct="1">
              <a:lnSpc>
                <a:spcPct val="90000"/>
              </a:lnSpc>
              <a:defRPr/>
            </a:pPr>
            <a:r>
              <a:rPr lang="ru-RU" sz="2600" dirty="0" smtClean="0">
                <a:latin typeface="Times New Roman" pitchFamily="18" charset="0"/>
              </a:rPr>
              <a:t>Поручительством могут воспользоваться субъекты малого, среднего Предпринимательства:</a:t>
            </a:r>
          </a:p>
          <a:p>
            <a:pPr eaLnBrk="1" hangingPunct="1">
              <a:lnSpc>
                <a:spcPct val="90000"/>
              </a:lnSpc>
              <a:defRPr/>
            </a:pPr>
            <a:r>
              <a:rPr lang="ru-RU" sz="2600" dirty="0" smtClean="0">
                <a:latin typeface="Times New Roman" pitchFamily="18" charset="0"/>
              </a:rPr>
              <a:t>    состоящие на налоговом учете на территории Ленинградской области;</a:t>
            </a:r>
          </a:p>
          <a:p>
            <a:pPr eaLnBrk="1" hangingPunct="1">
              <a:lnSpc>
                <a:spcPct val="90000"/>
              </a:lnSpc>
              <a:defRPr/>
            </a:pPr>
            <a:r>
              <a:rPr lang="ru-RU" sz="2600" dirty="0" smtClean="0">
                <a:latin typeface="Times New Roman" pitchFamily="18" charset="0"/>
              </a:rPr>
              <a:t>    выплачивающие минимальную заработную плату в размере не ниже уровня, установленного для трудоспособного населения на территории Ленинградской области;</a:t>
            </a:r>
          </a:p>
          <a:p>
            <a:pPr eaLnBrk="1" hangingPunct="1">
              <a:lnSpc>
                <a:spcPct val="90000"/>
              </a:lnSpc>
              <a:defRPr/>
            </a:pPr>
            <a:r>
              <a:rPr lang="ru-RU" sz="2600" dirty="0" smtClean="0">
                <a:solidFill>
                  <a:srgbClr val="FFFFFF"/>
                </a:solidFill>
                <a:latin typeface="Times New Roman" pitchFamily="18" charset="0"/>
              </a:rPr>
              <a:t>не имеющим на последнюю отчетную дату перед датой обращения за получением поручительства Агентства просроченной задолженности по начисленным налогам, сборам и иным обязательным платежам перед бюджетами всех уровней;</a:t>
            </a: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eaLnBrk="1" hangingPunct="1">
              <a:lnSpc>
                <a:spcPct val="80000"/>
              </a:lnSpc>
              <a:defRPr/>
            </a:pPr>
            <a:endParaRPr lang="ru-RU" sz="2400" dirty="0" smtClean="0">
              <a:latin typeface="Times New Roman" pitchFamily="18" charset="0"/>
            </a:endParaRPr>
          </a:p>
          <a:p>
            <a:pPr marL="0" indent="0" eaLnBrk="1" hangingPunct="1">
              <a:lnSpc>
                <a:spcPct val="80000"/>
              </a:lnSpc>
              <a:buFont typeface="Wingdings" pitchFamily="2" charset="2"/>
              <a:buNone/>
              <a:defRPr/>
            </a:pPr>
            <a:endParaRPr lang="ru-RU" sz="2400" dirty="0" smtClean="0">
              <a:latin typeface="Times New Roman" pitchFamily="18" charset="0"/>
            </a:endParaRPr>
          </a:p>
        </p:txBody>
      </p:sp>
      <p:pic>
        <p:nvPicPr>
          <p:cNvPr id="10244" name="Picture 4"/>
          <p:cNvPicPr>
            <a:picLocks noGrp="1" noChangeAspect="1" noChangeArrowheads="1"/>
          </p:cNvPicPr>
          <p:nvPr>
            <p:ph sz="half" idx="2"/>
          </p:nvPr>
        </p:nvPicPr>
        <p:blipFill>
          <a:blip r:embed="rId3"/>
          <a:srcRect/>
          <a:stretch>
            <a:fillRect/>
          </a:stretch>
        </p:blipFill>
        <p:spPr>
          <a:xfrm>
            <a:off x="250825" y="188913"/>
            <a:ext cx="2160588" cy="1079500"/>
          </a:xfrm>
          <a:noFill/>
          <a:ln>
            <a:solidFill>
              <a:schemeClr val="folHlink"/>
            </a:solidFill>
            <a:miter lim="800000"/>
            <a:headEnd/>
            <a:tailEnd/>
          </a:ln>
        </p:spPr>
      </p:pic>
    </p:spTree>
  </p:cSld>
  <p:clrMapOvr>
    <a:masterClrMapping/>
  </p:clrMapOvr>
  <p:transition spd="med" advClick="0"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sz="quarter" idx="1"/>
          </p:nvPr>
        </p:nvSpPr>
        <p:spPr>
          <a:xfrm>
            <a:off x="357188" y="1714500"/>
            <a:ext cx="8242300" cy="4714875"/>
          </a:xfrm>
        </p:spPr>
        <p:txBody>
          <a:bodyPr/>
          <a:lstStyle/>
          <a:p>
            <a:pPr marL="342900" indent="-342900" eaLnBrk="1" hangingPunct="1">
              <a:lnSpc>
                <a:spcPct val="80000"/>
              </a:lnSpc>
              <a:buClr>
                <a:srgbClr val="FFFFCC"/>
              </a:buClr>
              <a:defRPr/>
            </a:pPr>
            <a:r>
              <a:rPr lang="ru-RU" sz="2800" dirty="0" smtClean="0">
                <a:solidFill>
                  <a:srgbClr val="FFFF00"/>
                </a:solidFill>
                <a:latin typeface="Times New Roman" pitchFamily="18" charset="0"/>
              </a:rPr>
              <a:t>Требования к Заемщикам</a:t>
            </a:r>
          </a:p>
          <a:p>
            <a:pPr marL="342900" indent="-342900" algn="l" eaLnBrk="1" hangingPunct="1">
              <a:buClr>
                <a:srgbClr val="FFFFCC"/>
              </a:buClr>
              <a:buFont typeface="Wingdings" pitchFamily="2" charset="2"/>
              <a:buChar char="n"/>
              <a:defRPr/>
            </a:pPr>
            <a:r>
              <a:rPr lang="ru-RU" sz="2600" dirty="0" smtClean="0">
                <a:solidFill>
                  <a:srgbClr val="FFFFFF"/>
                </a:solidFill>
                <a:latin typeface="Times New Roman" pitchFamily="18" charset="0"/>
              </a:rPr>
              <a:t>предоставившим обеспечение кредита в размере не менее </a:t>
            </a:r>
            <a:r>
              <a:rPr lang="ru-RU" sz="2800" dirty="0" smtClean="0">
                <a:solidFill>
                  <a:srgbClr val="F63420"/>
                </a:solidFill>
                <a:latin typeface="Times New Roman" pitchFamily="18" charset="0"/>
              </a:rPr>
              <a:t>30%</a:t>
            </a:r>
            <a:r>
              <a:rPr lang="ru-RU" sz="2600" dirty="0" smtClean="0">
                <a:solidFill>
                  <a:srgbClr val="FFFFFF"/>
                </a:solidFill>
                <a:latin typeface="Times New Roman" pitchFamily="18" charset="0"/>
              </a:rPr>
              <a:t> от суммы своих обязательств в части возврата фактически полученной суммы кредита и уплаты процентов на нее;</a:t>
            </a:r>
          </a:p>
          <a:p>
            <a:pPr marL="342900" indent="-342900" algn="l" eaLnBrk="1" hangingPunct="1">
              <a:buClr>
                <a:srgbClr val="FFFFCC"/>
              </a:buClr>
              <a:buFont typeface="Wingdings" pitchFamily="2" charset="2"/>
              <a:buChar char="n"/>
              <a:defRPr/>
            </a:pPr>
            <a:r>
              <a:rPr lang="ru-RU" sz="2600" dirty="0" smtClean="0">
                <a:solidFill>
                  <a:srgbClr val="FFFFFF"/>
                </a:solidFill>
                <a:latin typeface="Times New Roman" pitchFamily="18" charset="0"/>
              </a:rPr>
              <a:t>    не имеющим за </a:t>
            </a:r>
            <a:r>
              <a:rPr lang="ru-RU" sz="2800" dirty="0" smtClean="0">
                <a:solidFill>
                  <a:srgbClr val="F63420"/>
                </a:solidFill>
                <a:latin typeface="Times New Roman" pitchFamily="18" charset="0"/>
              </a:rPr>
              <a:t>3 (Три) месяца</a:t>
            </a:r>
            <a:r>
              <a:rPr lang="ru-RU" sz="2600" dirty="0" smtClean="0">
                <a:solidFill>
                  <a:srgbClr val="FFFFFF"/>
                </a:solidFill>
                <a:latin typeface="Times New Roman" pitchFamily="18" charset="0"/>
              </a:rPr>
              <a:t>, предшествующих дате обращения за получением поручительства Агентства нарушений условий ранее заключенных кредитных договоров, договоров займа, лизинга и т.п.;</a:t>
            </a:r>
          </a:p>
          <a:p>
            <a:pPr eaLnBrk="1" hangingPunct="1">
              <a:defRPr/>
            </a:pPr>
            <a:endParaRPr lang="ru-RU" dirty="0" smtClean="0"/>
          </a:p>
        </p:txBody>
      </p:sp>
      <p:pic>
        <p:nvPicPr>
          <p:cNvPr id="11267" name="Picture 4"/>
          <p:cNvPicPr>
            <a:picLocks noGrp="1" noChangeAspect="1" noChangeArrowheads="1"/>
          </p:cNvPicPr>
          <p:nvPr>
            <p:ph sz="half" idx="4294967295"/>
          </p:nvPr>
        </p:nvPicPr>
        <p:blipFill>
          <a:blip r:embed="rId2"/>
          <a:srcRect/>
          <a:stretch>
            <a:fillRect/>
          </a:stretch>
        </p:blipFill>
        <p:spPr>
          <a:xfrm>
            <a:off x="250825" y="188913"/>
            <a:ext cx="2160588" cy="1079500"/>
          </a:xfrm>
          <a:noFill/>
          <a:ln>
            <a:solidFill>
              <a:schemeClr val="folHlink"/>
            </a:solidFill>
            <a:miter lim="800000"/>
            <a:headEnd/>
            <a:tailEnd/>
          </a:ln>
        </p:spPr>
      </p:pic>
      <p:sp>
        <p:nvSpPr>
          <p:cNvPr id="7" name="Rectangle 2"/>
          <p:cNvSpPr txBox="1">
            <a:spLocks noChangeArrowheads="1"/>
          </p:cNvSpPr>
          <p:nvPr/>
        </p:nvSpPr>
        <p:spPr bwMode="auto">
          <a:xfrm>
            <a:off x="2500313" y="357188"/>
            <a:ext cx="6643687" cy="642937"/>
          </a:xfrm>
          <a:prstGeom prst="rect">
            <a:avLst/>
          </a:prstGeom>
          <a:noFill/>
          <a:ln>
            <a:noFill/>
          </a:ln>
          <a:effectLst/>
          <a:extLst/>
        </p:spPr>
        <p:txBody>
          <a:bodyPr anchor="b" anchorCtr="1"/>
          <a:lstStyle/>
          <a:p>
            <a:pPr algn="ctr">
              <a:defRPr/>
            </a:pPr>
            <a:r>
              <a:rPr lang="ru-RU" sz="2600" b="1" kern="0" dirty="0">
                <a:solidFill>
                  <a:schemeClr val="folHlink"/>
                </a:solidFill>
                <a:effectLst>
                  <a:outerShdw blurRad="38100" dist="38100" dir="2700000" algn="tl">
                    <a:srgbClr val="000000"/>
                  </a:outerShdw>
                </a:effectLst>
                <a:latin typeface="Times New Roman" pitchFamily="18" charset="0"/>
                <a:ea typeface="+mj-ea"/>
                <a:cs typeface="+mj-cs"/>
              </a:rPr>
              <a:t>ОАО «Агентство кредитного обеспечения»</a:t>
            </a:r>
            <a:endParaRPr lang="ru-RU" sz="2600" kern="0" dirty="0">
              <a:solidFill>
                <a:schemeClr val="folHlink"/>
              </a:solidFill>
              <a:effectLst>
                <a:outerShdw blurRad="38100" dist="38100" dir="2700000" algn="tl">
                  <a:srgbClr val="000000"/>
                </a:outerShdw>
              </a:effectLst>
              <a:latin typeface="Times New Roman" pitchFamily="18" charset="0"/>
              <a:ea typeface="+mj-ea"/>
              <a:cs typeface="+mj-cs"/>
            </a:endParaRPr>
          </a:p>
        </p:txBody>
      </p:sp>
    </p:spTree>
  </p:cSld>
  <p:clrMapOvr>
    <a:masterClrMapping/>
  </p:clrMapOvr>
  <p:transition spd="med" advClick="0" advTm="1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2555875" y="334963"/>
            <a:ext cx="6188075" cy="682625"/>
          </a:xfrm>
          <a:prstGeom prst="rect">
            <a:avLst/>
          </a:prstGeom>
          <a:noFill/>
          <a:ln w="9525">
            <a:noFill/>
            <a:miter lim="800000"/>
            <a:headEnd/>
            <a:tailEnd/>
          </a:ln>
        </p:spPr>
      </p:pic>
      <p:pic>
        <p:nvPicPr>
          <p:cNvPr id="12291" name="Picture 2"/>
          <p:cNvPicPr>
            <a:picLocks noChangeAspect="1" noChangeArrowheads="1"/>
          </p:cNvPicPr>
          <p:nvPr/>
        </p:nvPicPr>
        <p:blipFill>
          <a:blip r:embed="rId3"/>
          <a:srcRect/>
          <a:stretch>
            <a:fillRect/>
          </a:stretch>
        </p:blipFill>
        <p:spPr bwMode="auto">
          <a:xfrm>
            <a:off x="179388" y="123825"/>
            <a:ext cx="2189162" cy="1103313"/>
          </a:xfrm>
          <a:prstGeom prst="rect">
            <a:avLst/>
          </a:prstGeom>
          <a:noFill/>
          <a:ln w="9525">
            <a:noFill/>
            <a:miter lim="800000"/>
            <a:headEnd/>
            <a:tailEnd/>
          </a:ln>
        </p:spPr>
      </p:pic>
      <p:sp>
        <p:nvSpPr>
          <p:cNvPr id="2" name="Прямоугольник 1"/>
          <p:cNvSpPr/>
          <p:nvPr/>
        </p:nvSpPr>
        <p:spPr>
          <a:xfrm>
            <a:off x="500063" y="1643063"/>
            <a:ext cx="8424862" cy="4278312"/>
          </a:xfrm>
          <a:prstGeom prst="rect">
            <a:avLst/>
          </a:prstGeom>
        </p:spPr>
        <p:txBody>
          <a:bodyPr>
            <a:spAutoFit/>
          </a:bodyPr>
          <a:lstStyle/>
          <a:p>
            <a:pPr marL="342900" indent="-342900" algn="ctr">
              <a:defRPr/>
            </a:pPr>
            <a:r>
              <a:rPr lang="ru-RU" sz="2400" dirty="0">
                <a:solidFill>
                  <a:srgbClr val="FFFFFF"/>
                </a:solidFill>
                <a:effectLst>
                  <a:outerShdw blurRad="38100" dist="38100" dir="2700000" algn="tl">
                    <a:srgbClr val="000000"/>
                  </a:outerShdw>
                </a:effectLst>
                <a:latin typeface="Times New Roman" pitchFamily="18" charset="0"/>
              </a:rPr>
              <a:t> </a:t>
            </a:r>
            <a:r>
              <a:rPr lang="ru-RU" sz="2800" dirty="0">
                <a:solidFill>
                  <a:srgbClr val="FFFF00"/>
                </a:solidFill>
                <a:latin typeface="Times New Roman" pitchFamily="18" charset="0"/>
              </a:rPr>
              <a:t>Требования к Заемщикам</a:t>
            </a:r>
          </a:p>
          <a:p>
            <a:pPr marL="342900" indent="-342900">
              <a:buFont typeface="Wingdings" pitchFamily="2" charset="2"/>
              <a:buChar char="§"/>
              <a:defRPr/>
            </a:pPr>
            <a:r>
              <a:rPr lang="ru-RU" sz="2400" dirty="0">
                <a:solidFill>
                  <a:srgbClr val="FFFFFF"/>
                </a:solidFill>
                <a:effectLst>
                  <a:outerShdw blurRad="38100" dist="38100" dir="2700000" algn="tl">
                    <a:srgbClr val="000000"/>
                  </a:outerShdw>
                </a:effectLst>
                <a:latin typeface="Times New Roman" pitchFamily="18" charset="0"/>
              </a:rPr>
              <a:t>в отношении которых в течение </a:t>
            </a:r>
            <a:r>
              <a:rPr lang="ru-RU" sz="2800" dirty="0">
                <a:solidFill>
                  <a:srgbClr val="F63420"/>
                </a:solidFill>
                <a:effectLst>
                  <a:outerShdw blurRad="38100" dist="38100" dir="2700000" algn="tl">
                    <a:srgbClr val="000000"/>
                  </a:outerShdw>
                </a:effectLst>
                <a:latin typeface="Times New Roman" pitchFamily="18" charset="0"/>
              </a:rPr>
              <a:t>2 (Двух) лет </a:t>
            </a:r>
            <a:r>
              <a:rPr lang="ru-RU" sz="2400" dirty="0">
                <a:solidFill>
                  <a:srgbClr val="FFFFFF"/>
                </a:solidFill>
                <a:effectLst>
                  <a:outerShdw blurRad="38100" dist="38100" dir="2700000" algn="tl">
                    <a:srgbClr val="000000"/>
                  </a:outerShdw>
                </a:effectLst>
                <a:latin typeface="Times New Roman" pitchFamily="18" charset="0"/>
              </a:rPr>
              <a:t>(либо меньшего срока, в зависимости от срока хозяйственной деятельности), предшествующих дате обращения за получением поручительства Агентства, не применялись процедуры несостоятельности (банкротства), в том числе наблюдение, финансовое оздоровление, внешнее управление, конкурсное производство, либо санкции в виде аннулирования или приостановления действия лицензии (в случае, если деятельность Заемщика подлежит лицензированию).</a:t>
            </a:r>
          </a:p>
        </p:txBody>
      </p:sp>
    </p:spTree>
  </p:cSld>
  <p:clrMapOvr>
    <a:masterClrMapping/>
  </p:clrMapOvr>
  <p:transition spd="med" advClick="0" advTm="1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428875" y="188913"/>
            <a:ext cx="6715125" cy="1008062"/>
          </a:xfrm>
        </p:spPr>
        <p:txBody>
          <a:bodyPr/>
          <a:lstStyle/>
          <a:p>
            <a:pPr eaLnBrk="1" hangingPunct="1">
              <a:defRPr/>
            </a:pPr>
            <a:r>
              <a:rPr lang="ru-RU" sz="2600" b="1" dirty="0" smtClean="0">
                <a:solidFill>
                  <a:schemeClr val="folHlink"/>
                </a:solidFill>
                <a:latin typeface="Times New Roman" pitchFamily="18" charset="0"/>
              </a:rPr>
              <a:t>ОАО «Агентство кредитного обеспечения»</a:t>
            </a:r>
            <a:r>
              <a:rPr lang="ru-RU" sz="2600" dirty="0" smtClean="0">
                <a:solidFill>
                  <a:schemeClr val="folHlink"/>
                </a:solidFill>
                <a:latin typeface="Times New Roman" pitchFamily="18" charset="0"/>
              </a:rPr>
              <a:t> </a:t>
            </a:r>
          </a:p>
        </p:txBody>
      </p:sp>
      <p:sp>
        <p:nvSpPr>
          <p:cNvPr id="15363" name="Rectangle 3"/>
          <p:cNvSpPr>
            <a:spLocks noGrp="1" noChangeArrowheads="1"/>
          </p:cNvSpPr>
          <p:nvPr>
            <p:ph type="body" sz="half" idx="1"/>
          </p:nvPr>
        </p:nvSpPr>
        <p:spPr>
          <a:xfrm>
            <a:off x="428625" y="1357313"/>
            <a:ext cx="8435975" cy="5286375"/>
          </a:xfrm>
        </p:spPr>
        <p:txBody>
          <a:bodyPr/>
          <a:lstStyle/>
          <a:p>
            <a:pPr marL="0" indent="533400" algn="ctr" eaLnBrk="1" hangingPunct="1">
              <a:lnSpc>
                <a:spcPct val="80000"/>
              </a:lnSpc>
              <a:buFont typeface="Wingdings" pitchFamily="2" charset="2"/>
              <a:buNone/>
              <a:defRPr/>
            </a:pPr>
            <a:r>
              <a:rPr lang="ru-RU" dirty="0" smtClean="0">
                <a:latin typeface="Times New Roman" pitchFamily="18" charset="0"/>
              </a:rPr>
              <a:t>Размер Поручительства по каждому </a:t>
            </a:r>
            <a:r>
              <a:rPr lang="ru-RU" b="1" i="1" u="sng" dirty="0" smtClean="0">
                <a:solidFill>
                  <a:srgbClr val="FFFF00"/>
                </a:solidFill>
                <a:latin typeface="Times New Roman" pitchFamily="18" charset="0"/>
              </a:rPr>
              <a:t>кредитному договору</a:t>
            </a:r>
            <a:r>
              <a:rPr lang="ru-RU" i="1" dirty="0" smtClean="0">
                <a:solidFill>
                  <a:srgbClr val="FFFF00"/>
                </a:solidFill>
                <a:latin typeface="Times New Roman" pitchFamily="18" charset="0"/>
              </a:rPr>
              <a:t> </a:t>
            </a:r>
            <a:r>
              <a:rPr lang="ru-RU" dirty="0" smtClean="0">
                <a:latin typeface="Times New Roman" pitchFamily="18" charset="0"/>
              </a:rPr>
              <a:t>не может превышать </a:t>
            </a:r>
          </a:p>
          <a:p>
            <a:pPr marL="0" indent="533400" algn="ctr" eaLnBrk="1" hangingPunct="1">
              <a:lnSpc>
                <a:spcPct val="80000"/>
              </a:lnSpc>
              <a:buFont typeface="Wingdings" pitchFamily="2" charset="2"/>
              <a:buNone/>
              <a:defRPr/>
            </a:pPr>
            <a:r>
              <a:rPr lang="ru-RU" sz="3600" b="1" dirty="0" smtClean="0">
                <a:solidFill>
                  <a:srgbClr val="F63420"/>
                </a:solidFill>
                <a:latin typeface="Times New Roman" pitchFamily="18" charset="0"/>
              </a:rPr>
              <a:t>70 процентов</a:t>
            </a:r>
            <a:r>
              <a:rPr lang="ru-RU" sz="3600" dirty="0" smtClean="0">
                <a:latin typeface="Times New Roman" pitchFamily="18" charset="0"/>
              </a:rPr>
              <a:t> </a:t>
            </a:r>
            <a:r>
              <a:rPr lang="ru-RU" dirty="0" smtClean="0">
                <a:latin typeface="Times New Roman" pitchFamily="18" charset="0"/>
              </a:rPr>
              <a:t>от суммы задолженности Заемщика перед Кредитором по возврату Основного долга и уплате начисленных на него процентов. </a:t>
            </a:r>
          </a:p>
          <a:p>
            <a:pPr marL="0" indent="533400" algn="ctr" eaLnBrk="1" hangingPunct="1">
              <a:buFont typeface="Wingdings" pitchFamily="2" charset="2"/>
              <a:buNone/>
              <a:defRPr/>
            </a:pPr>
            <a:r>
              <a:rPr lang="ru-RU" dirty="0" smtClean="0">
                <a:latin typeface="Times New Roman" pitchFamily="18" charset="0"/>
              </a:rPr>
              <a:t>Максимальный размер ответственности Агентства по каждому из заключаемых им  договоров поручительства не может превышать </a:t>
            </a:r>
            <a:r>
              <a:rPr lang="ru-RU" sz="3600" b="1" dirty="0" smtClean="0">
                <a:solidFill>
                  <a:srgbClr val="F63420"/>
                </a:solidFill>
                <a:latin typeface="Times New Roman" pitchFamily="18" charset="0"/>
              </a:rPr>
              <a:t>15 000 000</a:t>
            </a:r>
            <a:r>
              <a:rPr lang="ru-RU" sz="3600" dirty="0" smtClean="0">
                <a:latin typeface="Times New Roman" pitchFamily="18" charset="0"/>
              </a:rPr>
              <a:t> </a:t>
            </a:r>
            <a:r>
              <a:rPr lang="ru-RU" dirty="0" smtClean="0">
                <a:latin typeface="Times New Roman" pitchFamily="18" charset="0"/>
              </a:rPr>
              <a:t>(Пятнадцать) миллионов рублей.</a:t>
            </a:r>
          </a:p>
        </p:txBody>
      </p:sp>
      <p:pic>
        <p:nvPicPr>
          <p:cNvPr id="13316" name="Picture 4"/>
          <p:cNvPicPr>
            <a:picLocks noGrp="1" noChangeAspect="1" noChangeArrowheads="1"/>
          </p:cNvPicPr>
          <p:nvPr>
            <p:ph sz="half" idx="2"/>
          </p:nvPr>
        </p:nvPicPr>
        <p:blipFill>
          <a:blip r:embed="rId3"/>
          <a:srcRect/>
          <a:stretch>
            <a:fillRect/>
          </a:stretch>
        </p:blipFill>
        <p:spPr>
          <a:xfrm>
            <a:off x="250825" y="260350"/>
            <a:ext cx="2160588" cy="1008063"/>
          </a:xfrm>
          <a:noFill/>
          <a:ln>
            <a:solidFill>
              <a:schemeClr val="folHlink"/>
            </a:solidFill>
            <a:miter lim="800000"/>
            <a:headEnd/>
            <a:tailEnd/>
          </a:ln>
        </p:spPr>
      </p:pic>
    </p:spTree>
  </p:cSld>
  <p:clrMapOvr>
    <a:masterClrMapping/>
  </p:clrMapOvr>
  <p:transition spd="med" advClick="0" advTm="10000"/>
  <p:timing>
    <p:tnLst>
      <p:par>
        <p:cTn id="1" dur="indefinite" restart="never" nodeType="tmRoot"/>
      </p:par>
    </p:tnLst>
  </p:timing>
</p:sld>
</file>

<file path=ppt/theme/theme1.xml><?xml version="1.0" encoding="utf-8"?>
<a:theme xmlns:a="http://schemas.openxmlformats.org/drawingml/2006/main" name="Глобус">
  <a:themeElements>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Глобус">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outerShdw blurRad="38100" dist="38100" dir="2700000" algn="tl">
                <a:srgbClr val="000000">
                  <a:alpha val="43137"/>
                </a:srgbClr>
              </a:outerShdw>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outerShdw blurRad="38100" dist="38100" dir="2700000" algn="tl">
                <a:srgbClr val="000000">
                  <a:alpha val="43137"/>
                </a:srgbClr>
              </a:outerShdw>
            </a:effectLst>
            <a:latin typeface="Verdana" pitchFamily="34" charset="0"/>
          </a:defRPr>
        </a:defPPr>
      </a:lstStyle>
    </a:lnDef>
  </a:objectDefaults>
  <a:extraClrSchemeLst>
    <a:extraClrScheme>
      <a:clrScheme name="Глобус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Глобус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Глобус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Глобус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Глобус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Глобус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Глобус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987</TotalTime>
  <Words>1198</Words>
  <Application>Microsoft Office PowerPoint</Application>
  <PresentationFormat>Экран (4:3)</PresentationFormat>
  <Paragraphs>121</Paragraphs>
  <Slides>21</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Глобус</vt:lpstr>
      <vt:lpstr>ОАО «Агентство кредитного обеспечения»</vt:lpstr>
      <vt:lpstr>ОАО «Агентство кредитного обеспечения»</vt:lpstr>
      <vt:lpstr>ОАО «Агентство кредитного обеспечения» </vt:lpstr>
      <vt:lpstr>ОАО «Агентство кредитного обеспечения»</vt:lpstr>
      <vt:lpstr>ОАО «Агентство кредитного обеспечения»</vt:lpstr>
      <vt:lpstr>ОАО «Агентство кредитного обеспечения»</vt:lpstr>
      <vt:lpstr>Слайд 7</vt:lpstr>
      <vt:lpstr>Слайд 8</vt:lpstr>
      <vt:lpstr>ОАО «Агентство кредитного обеспечения» </vt:lpstr>
      <vt:lpstr>ОАО «Агентство кредитного обеспечения» </vt:lpstr>
      <vt:lpstr>ОАО «Агентство кредитного обеспечения» </vt:lpstr>
      <vt:lpstr>ОАО «Агентство кредитного обеспечения» </vt:lpstr>
      <vt:lpstr>ОАО «Агентство кредитного обеспечения»</vt:lpstr>
      <vt:lpstr>ОАО «Агентство кредитного обеспечения»</vt:lpstr>
      <vt:lpstr>Слайд 15</vt:lpstr>
      <vt:lpstr>Слайд 16</vt:lpstr>
      <vt:lpstr>Слайд 17</vt:lpstr>
      <vt:lpstr>Слайд 18</vt:lpstr>
      <vt:lpstr>Слайд 19</vt:lpstr>
      <vt:lpstr>Слайд 20</vt:lpstr>
      <vt:lpstr>ОАО «Агентство кредитного обеспечения»</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ОАО «Агентство кредитного обеспечения» Ленинградская область</dc:title>
  <dc:creator>Владелец</dc:creator>
  <cp:lastModifiedBy>E5300</cp:lastModifiedBy>
  <cp:revision>103</cp:revision>
  <dcterms:created xsi:type="dcterms:W3CDTF">2005-08-03T11:13:14Z</dcterms:created>
  <dcterms:modified xsi:type="dcterms:W3CDTF">2014-07-29T11:56:37Z</dcterms:modified>
</cp:coreProperties>
</file>