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352" r:id="rId4"/>
    <p:sldId id="350" r:id="rId5"/>
    <p:sldId id="384" r:id="rId6"/>
    <p:sldId id="371" r:id="rId7"/>
    <p:sldId id="372" r:id="rId8"/>
    <p:sldId id="386" r:id="rId9"/>
    <p:sldId id="387" r:id="rId10"/>
    <p:sldId id="388" r:id="rId11"/>
    <p:sldId id="389" r:id="rId12"/>
    <p:sldId id="390" r:id="rId13"/>
    <p:sldId id="385" r:id="rId14"/>
  </p:sldIdLst>
  <p:sldSz cx="9144000" cy="5143500" type="screen16x9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D6E03E"/>
    <a:srgbClr val="EB7F2E"/>
    <a:srgbClr val="43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6510" autoAdjust="0"/>
  </p:normalViewPr>
  <p:slideViewPr>
    <p:cSldViewPr>
      <p:cViewPr>
        <p:scale>
          <a:sx n="110" d="100"/>
          <a:sy n="110" d="100"/>
        </p:scale>
        <p:origin x="-954" y="-252"/>
      </p:cViewPr>
      <p:guideLst>
        <p:guide orient="horz" pos="1257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EE10-7067-4050-B3DE-4D10654D411A}" type="datetimeFigureOut">
              <a:rPr lang="ru-RU" smtClean="0"/>
              <a:t>30.07.2014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EBF51-5FCF-46B2-9E71-794D617B3D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4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0055" cy="482838"/>
          </a:xfrm>
          <a:prstGeom prst="rect">
            <a:avLst/>
          </a:prstGeom>
        </p:spPr>
        <p:txBody>
          <a:bodyPr vert="horz" lIns="91045" tIns="45523" rIns="91045" bIns="455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6" y="1"/>
            <a:ext cx="2980055" cy="482838"/>
          </a:xfrm>
          <a:prstGeom prst="rect">
            <a:avLst/>
          </a:prstGeom>
        </p:spPr>
        <p:txBody>
          <a:bodyPr vert="horz" lIns="91045" tIns="45523" rIns="91045" bIns="45523" rtlCol="0"/>
          <a:lstStyle>
            <a:lvl1pPr algn="r">
              <a:defRPr sz="1200"/>
            </a:lvl1pPr>
          </a:lstStyle>
          <a:p>
            <a:fld id="{C8849F63-8892-48E7-8196-7675B983A1FE}" type="datetimeFigureOut">
              <a:rPr lang="ru-RU" smtClean="0"/>
              <a:t>30.07.2014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723900"/>
            <a:ext cx="64389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5" tIns="45523" rIns="91045" bIns="455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586964"/>
            <a:ext cx="5501640" cy="4345543"/>
          </a:xfrm>
          <a:prstGeom prst="rect">
            <a:avLst/>
          </a:prstGeom>
        </p:spPr>
        <p:txBody>
          <a:bodyPr vert="horz" lIns="91045" tIns="45523" rIns="91045" bIns="455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172250"/>
            <a:ext cx="2980055" cy="482838"/>
          </a:xfrm>
          <a:prstGeom prst="rect">
            <a:avLst/>
          </a:prstGeom>
        </p:spPr>
        <p:txBody>
          <a:bodyPr vert="horz" lIns="91045" tIns="45523" rIns="91045" bIns="455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6" y="9172250"/>
            <a:ext cx="2980055" cy="482838"/>
          </a:xfrm>
          <a:prstGeom prst="rect">
            <a:avLst/>
          </a:prstGeom>
        </p:spPr>
        <p:txBody>
          <a:bodyPr vert="horz" lIns="91045" tIns="45523" rIns="91045" bIns="45523" rtlCol="0" anchor="b"/>
          <a:lstStyle>
            <a:lvl1pPr algn="r">
              <a:defRPr sz="1200"/>
            </a:lvl1pPr>
          </a:lstStyle>
          <a:p>
            <a:fld id="{E34DAAD2-9F42-4DC4-A9D2-BA133B92F4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723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250" y="725488"/>
            <a:ext cx="6432550" cy="3619500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E2EBCA-E246-4DB2-9435-CF9CBF9B8E93}" type="slidenum">
              <a:rPr lang="ru-RU" altLang="ru-RU">
                <a:solidFill>
                  <a:prstClr val="black"/>
                </a:solidFill>
              </a:rPr>
              <a:pPr eaLnBrk="1" hangingPunct="1"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2250" y="725488"/>
            <a:ext cx="6432550" cy="36195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2CCDC0-8FEE-4D08-93B1-2FEEFA03A639}" type="slidenum">
              <a:rPr lang="ru-RU" altLang="ru-RU">
                <a:solidFill>
                  <a:prstClr val="black"/>
                </a:solidFill>
              </a:rPr>
              <a:pPr eaLnBrk="1" hangingPunct="1"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DAAD2-9F42-4DC4-A9D2-BA133B92F42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11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8.xml"/><Relationship Id="rId7" Type="http://schemas.openxmlformats.org/officeDocument/2006/relationships/oleObject" Target="../embeddings/oleObject4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10.xml"/><Relationship Id="rId10" Type="http://schemas.openxmlformats.org/officeDocument/2006/relationships/oleObject" Target="../embeddings/oleObject6.bin"/><Relationship Id="rId4" Type="http://schemas.openxmlformats.org/officeDocument/2006/relationships/tags" Target="../tags/tag9.xml"/><Relationship Id="rId9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2.xml"/><Relationship Id="rId7" Type="http://schemas.openxmlformats.org/officeDocument/2006/relationships/oleObject" Target="../embeddings/oleObject7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oleObject" Target="../embeddings/oleObject9.bin"/><Relationship Id="rId4" Type="http://schemas.openxmlformats.org/officeDocument/2006/relationships/tags" Target="../tags/tag13.xml"/><Relationship Id="rId9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6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18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7.xml"/><Relationship Id="rId9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2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22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21.xml"/><Relationship Id="rId9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24.xml"/><Relationship Id="rId7" Type="http://schemas.openxmlformats.org/officeDocument/2006/relationships/oleObject" Target="../embeddings/oleObject16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26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25.xml"/><Relationship Id="rId9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28.xml"/><Relationship Id="rId7" Type="http://schemas.openxmlformats.org/officeDocument/2006/relationships/oleObject" Target="../embeddings/oleObject19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30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29.xml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32.xml"/><Relationship Id="rId7" Type="http://schemas.openxmlformats.org/officeDocument/2006/relationships/oleObject" Target="../embeddings/oleObject22.bin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34.xml"/><Relationship Id="rId10" Type="http://schemas.openxmlformats.org/officeDocument/2006/relationships/oleObject" Target="../embeddings/oleObject24.bin"/><Relationship Id="rId4" Type="http://schemas.openxmlformats.org/officeDocument/2006/relationships/tags" Target="../tags/tag33.xml"/><Relationship Id="rId9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36.xml"/><Relationship Id="rId7" Type="http://schemas.openxmlformats.org/officeDocument/2006/relationships/oleObject" Target="../embeddings/oleObject2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38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37.xml"/><Relationship Id="rId9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40.xml"/><Relationship Id="rId7" Type="http://schemas.openxmlformats.org/officeDocument/2006/relationships/oleObject" Target="../embeddings/oleObject28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42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41.xml"/><Relationship Id="rId9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44.xml"/><Relationship Id="rId7" Type="http://schemas.openxmlformats.org/officeDocument/2006/relationships/oleObject" Target="../embeddings/oleObject31.bin"/><Relationship Id="rId2" Type="http://schemas.openxmlformats.org/officeDocument/2006/relationships/tags" Target="../tags/tag43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46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45.xml"/><Relationship Id="rId9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48.xml"/><Relationship Id="rId7" Type="http://schemas.openxmlformats.org/officeDocument/2006/relationships/oleObject" Target="../embeddings/oleObject34.bin"/><Relationship Id="rId2" Type="http://schemas.openxmlformats.org/officeDocument/2006/relationships/tags" Target="../tags/tag47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50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49.xml"/><Relationship Id="rId9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52.xml"/><Relationship Id="rId7" Type="http://schemas.openxmlformats.org/officeDocument/2006/relationships/oleObject" Target="../embeddings/oleObject37.bin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2.png"/><Relationship Id="rId5" Type="http://schemas.openxmlformats.org/officeDocument/2006/relationships/tags" Target="../tags/tag54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53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A007-FF92-4D16-9CF2-F2C7035008AA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52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3210-8B19-4B92-A8B8-4DA0F0FF23DB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38B-ECAC-451F-BB26-0A7A3195054A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81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0" y="4869656"/>
            <a:ext cx="1043608" cy="273844"/>
          </a:xfrm>
        </p:spPr>
        <p:txBody>
          <a:bodyPr/>
          <a:lstStyle/>
          <a:p>
            <a:fld id="{7B83BE7C-24D5-43DA-AF63-C8936410C043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56375" y="4869656"/>
            <a:ext cx="1186431" cy="273844"/>
          </a:xfrm>
        </p:spPr>
        <p:txBody>
          <a:bodyPr/>
          <a:lstStyle/>
          <a:p>
            <a:fld id="{5B7E7DCD-C0EE-423A-BF93-9D3D62B970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30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983F-CA93-4229-854B-F055056DB8E6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58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535A-43EE-4562-94CB-80DB9A2DF24D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9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512F-B018-4D77-84A4-5310D476D321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0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BFE8-45E4-4876-AAAA-6255CB062107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91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C35-A390-4A71-A82C-D8F275A4194D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02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7788-08B5-448E-A978-3B4282FFCD7E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302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E16-443C-4AC2-8984-564C8DC3882D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2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44D2-140B-4B00-A6F9-ED22642F59E9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998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B65A-04DA-4060-9018-F28DE903045E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620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6E1B-205C-4608-ABA3-A1F78C17F7D1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555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C953-41BC-42C3-B331-067CC8A904E9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70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315-2A9F-4AA9-9575-14F877A7949A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68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4622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1E66-FDB3-4146-BC57-72319132AE40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D2D4C052-B9A9-40CF-873E-6186122E3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8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5323-5D30-4A87-A8CB-3E0CFC583D7D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1061059-3725-4FD0-8E4D-8B7CC83BE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53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97398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E267-8920-4E92-8FEE-5CAD5F1E3ACB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E268B496-7F6F-4F59-9D70-1AFEF9E58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7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8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951310"/>
            <a:ext cx="4254500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7739" y="951310"/>
            <a:ext cx="4256087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6201-AA15-4704-B5A4-B22B5C024C05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15743F0F-447B-4158-9C79-3BCFE9EBB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98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2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1825"/>
            <a:ext cx="404018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61825"/>
            <a:ext cx="404177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E1BF-70FA-4E45-B49B-718C4103F5CA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65CEE7D6-2A12-4DD4-81FA-F362D582F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81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6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8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1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BED3-601F-4B70-8C30-C96F1B225AC3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8DFE4441-54E5-49DF-97AD-2AF0AD4C4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3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7FD7-CE25-4369-B156-120FB6DB9E01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024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3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4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5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7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0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4576-0446-439D-B468-64DB991656B9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C8897740-4FA2-401D-ABC7-FBC523E42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41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8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1CBD-B949-4394-9321-E8E711BE6E5A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AF68C1D5-309C-417F-979C-8297EE08D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46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8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52A0-5EA9-4784-A459-B1797513A4E7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806FD9A8-0418-440C-899D-637463154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71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59171" y="951310"/>
            <a:ext cx="2954655" cy="12311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DA8E-B785-4D79-8F3C-8822C0864AAC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22046BD9-CADB-4D02-B2C4-5766D760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22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7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9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0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2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0"/>
            <a:ext cx="2165350" cy="18680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72527" y="0"/>
            <a:ext cx="1723549" cy="18680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8B54-85BB-4CC3-A090-9487EA072217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B0A8A79A-305E-4353-A23B-7CC6C6C49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9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7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8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9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10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1" name="Rectangle 1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Фотография Photo Editor" r:id="rId8" imgW="14270442" imgH="142933" progId="MSPhotoEd.3">
                  <p:embed/>
                </p:oleObj>
              </mc:Choice>
              <mc:Fallback>
                <p:oleObj name="Фотография Photo Editor" r:id="rId8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4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Фотография Photo Editor" r:id="rId10" imgW="4172532" imgH="1114581" progId="MSPhotoEd.3">
                  <p:embed/>
                </p:oleObj>
              </mc:Choice>
              <mc:Fallback>
                <p:oleObj name="Фотография Photo Editor" r:id="rId10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0B81-013A-40ED-AED0-AE3390963E2F}" type="datetime1">
              <a:rPr lang="ru-RU">
                <a:solidFill>
                  <a:srgbClr val="000000"/>
                </a:solidFill>
              </a:rPr>
              <a:pPr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EEBF-E09C-47D5-984E-71AC82E20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0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A5B2-5608-4E68-9873-E353E6A6A360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3056-C7FC-48ED-B09D-96DB50ADEFF3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1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56FF-D8B4-4F13-85BE-1354D95D25B2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7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C327-E979-4050-9C1B-3665AFFAA69A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88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184A-F9C5-4034-A666-522E509B30D1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7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B273-494E-43EE-A1D2-F739B2AAF9AF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ags" Target="../tags/tag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1.vml"/><Relationship Id="rId22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C96-F33D-46DD-BAFB-BB8FB1C89A66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6384-A208-4E9C-9824-46D9CABB68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2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F5DC-C933-46E9-80D1-31FD29A8D11A}" type="datetime1">
              <a:rPr lang="ru-RU" smtClean="0"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62D8-67BA-4D88-8CC3-99F2ECD86B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50838" y="0"/>
            <a:ext cx="6735762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ru-RU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350839" y="951310"/>
            <a:ext cx="86629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ru-RU" smtClean="0"/>
              <a:t>Click to edit Master text styles</a:t>
            </a:r>
          </a:p>
          <a:p>
            <a:pPr lvl="1"/>
            <a:r>
              <a:rPr lang="en-AU" altLang="ru-RU" smtClean="0"/>
              <a:t>Second level</a:t>
            </a:r>
          </a:p>
          <a:p>
            <a:pPr lvl="2"/>
            <a:r>
              <a:rPr lang="en-AU" altLang="ru-RU" smtClean="0"/>
              <a:t>Third level</a:t>
            </a:r>
          </a:p>
          <a:p>
            <a:pPr lvl="3"/>
            <a:r>
              <a:rPr lang="en-AU" altLang="ru-RU" smtClean="0"/>
              <a:t>Fourth level</a:t>
            </a:r>
          </a:p>
          <a:p>
            <a:pPr lvl="4"/>
            <a:r>
              <a:rPr lang="en-AU" altLang="ru-RU" smtClean="0"/>
              <a:t>Fifth level</a:t>
            </a:r>
          </a:p>
        </p:txBody>
      </p:sp>
      <p:grpSp>
        <p:nvGrpSpPr>
          <p:cNvPr id="1028" name="McK Slide Elements"/>
          <p:cNvGrpSpPr>
            <a:grpSpLocks/>
          </p:cNvGrpSpPr>
          <p:nvPr/>
        </p:nvGrpSpPr>
        <p:grpSpPr bwMode="auto">
          <a:xfrm>
            <a:off x="128588" y="791766"/>
            <a:ext cx="8332787" cy="4331494"/>
            <a:chOff x="81" y="665"/>
            <a:chExt cx="5249" cy="3638"/>
          </a:xfrm>
        </p:grpSpPr>
        <p:sp>
          <p:nvSpPr>
            <p:cNvPr id="5018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221" y="665"/>
              <a:ext cx="5076" cy="2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2813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600" dirty="0" smtClean="0">
                  <a:solidFill>
                    <a:srgbClr val="000000"/>
                  </a:solidFill>
                  <a:cs typeface="Tahoma" pitchFamily="34" charset="0"/>
                </a:rPr>
                <a:t>Unit of measure</a:t>
              </a:r>
            </a:p>
          </p:txBody>
        </p:sp>
        <p:sp>
          <p:nvSpPr>
            <p:cNvPr id="5018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81" y="3962"/>
              <a:ext cx="5249" cy="34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585788" indent="-585788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052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430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433513"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defTabSz="912813"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tabLst>
                  <a:tab pos="544513" algn="r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	*	Footnote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AU" sz="1200" dirty="0" smtClean="0">
                  <a:solidFill>
                    <a:srgbClr val="000000"/>
                  </a:solidFill>
                  <a:cs typeface="Tahoma" pitchFamily="34" charset="0"/>
                </a:rPr>
                <a:t>Source:		Source</a:t>
              </a:r>
            </a:p>
          </p:txBody>
        </p:sp>
      </p:grpSp>
      <p:sp>
        <p:nvSpPr>
          <p:cNvPr id="50186" name="Working Draft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8209331" y="2048739"/>
            <a:ext cx="1729641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Tahoma" pitchFamily="34" charset="0"/>
              </a:rPr>
              <a:t>Working Draft - Last Modified 03.02.2009 18:56:10</a:t>
            </a:r>
            <a:endParaRPr lang="en-AU" sz="6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50187" name="Printed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8586037" y="3207217"/>
            <a:ext cx="976229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600" dirty="0" smtClean="0">
                <a:solidFill>
                  <a:srgbClr val="000000"/>
                </a:solidFill>
                <a:cs typeface="Tahoma" pitchFamily="34" charset="0"/>
              </a:rPr>
              <a:t>Printed 18.07.2008 13:03:31</a:t>
            </a:r>
          </a:p>
        </p:txBody>
      </p:sp>
      <p:graphicFrame>
        <p:nvGraphicFramePr>
          <p:cNvPr id="1031" name="Rectangle 12" hidden="1"/>
          <p:cNvGraphicFramePr>
            <a:graphicFrameLocks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think-cell Slide" r:id="rId21" imgW="0" imgH="0" progId="TCLayout.ActiveDocument.1">
                  <p:embed/>
                </p:oleObj>
              </mc:Choice>
              <mc:Fallback>
                <p:oleObj name="think-cell Slide" r:id="rId2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latin typeface="Times New Roman" pitchFamily="18" charset="0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DC50E-5DE4-4FCB-B7F7-2444ABB563D3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30.07.2014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latin typeface="Times New Roman" pitchFamily="18" charset="0"/>
                <a:cs typeface="Tahoma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1" y="4800600"/>
            <a:ext cx="809625" cy="28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Tx/>
              <a:buFontTx/>
              <a:buNone/>
              <a:defRPr sz="1200" i="0">
                <a:solidFill>
                  <a:srgbClr val="969696"/>
                </a:solidFill>
                <a:latin typeface="+mj-lt"/>
                <a:cs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05A55-72ED-40C7-8567-6A8F0FC98A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aphicFrame>
        <p:nvGraphicFramePr>
          <p:cNvPr id="1035" name="Object 21"/>
          <p:cNvGraphicFramePr>
            <a:graphicFrameLocks noChangeAspect="1"/>
          </p:cNvGraphicFramePr>
          <p:nvPr/>
        </p:nvGraphicFramePr>
        <p:xfrm>
          <a:off x="0" y="628650"/>
          <a:ext cx="9144000" cy="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Фотография Photo Editor" r:id="rId22" imgW="14270442" imgH="142933" progId="MSPhotoEd.3">
                  <p:embed/>
                </p:oleObj>
              </mc:Choice>
              <mc:Fallback>
                <p:oleObj name="Фотография Photo Editor" r:id="rId22" imgW="14270442" imgH="1429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9144000" cy="5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681038"/>
            <a:ext cx="9144000" cy="54769"/>
          </a:xfrm>
          <a:prstGeom prst="rect">
            <a:avLst/>
          </a:prstGeom>
          <a:gradFill rotWithShape="1">
            <a:gsLst>
              <a:gs pos="0">
                <a:srgbClr val="89BA00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600" smtClean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1037" name="Object 24"/>
          <p:cNvGraphicFramePr>
            <a:graphicFrameLocks noChangeAspect="1"/>
          </p:cNvGraphicFramePr>
          <p:nvPr/>
        </p:nvGraphicFramePr>
        <p:xfrm>
          <a:off x="7185025" y="114300"/>
          <a:ext cx="18542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Фотография Photo Editor" r:id="rId24" imgW="4172532" imgH="1114581" progId="MSPhotoEd.3">
                  <p:embed/>
                </p:oleObj>
              </mc:Choice>
              <mc:Fallback>
                <p:oleObj name="Фотография Photo Editor" r:id="rId24" imgW="4172532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114300"/>
                        <a:ext cx="18542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32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100" b="1">
          <a:solidFill>
            <a:srgbClr val="2D7534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638" indent="-146050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625" indent="-152400" algn="l" defTabSz="912813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325" indent="-138113" algn="l" defTabSz="91281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725" indent="-150813" algn="l" defTabSz="91281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9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81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53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25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lacucaracha4ltrophy.free.fr/pictures/Partenaires.png" TargetMode="External"/><Relationship Id="rId3" Type="http://schemas.openxmlformats.org/officeDocument/2006/relationships/image" Target="../media/image15.png"/><Relationship Id="rId7" Type="http://schemas.openxmlformats.org/officeDocument/2006/relationships/image" Target="cid:image002.png@01CF62FF.F69A3EC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5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3104423" cy="80114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943521"/>
            <a:ext cx="7920880" cy="26552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Семинар:</a:t>
            </a:r>
            <a:br>
              <a:rPr lang="ru-RU" sz="2800" dirty="0" smtClean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« Простые решения для малого бизнеса»</a:t>
            </a:r>
            <a:br>
              <a:rPr lang="ru-RU" sz="28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аспекты и нововведения </a:t>
            </a:r>
            <a:br>
              <a:rPr lang="ru-RU" sz="28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в  условия работы клиентов малого бизнеса со  Сбербанком  России</a:t>
            </a:r>
            <a:endParaRPr lang="ru-RU" sz="3200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092280" y="4083918"/>
            <a:ext cx="1908004" cy="900246"/>
            <a:chOff x="7020272" y="4047768"/>
            <a:chExt cx="1908004" cy="90024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132564"/>
              <a:ext cx="190476" cy="2031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14345" y="4047768"/>
              <a:ext cx="1713931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Я – лидер!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Мы – команда!</a:t>
              </a:r>
            </a:p>
            <a:p>
              <a:pPr>
                <a:lnSpc>
                  <a:spcPct val="15000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Segoe UI" panose="020B0502040204020203" pitchFamily="34" charset="0"/>
                  <a:cs typeface="Segoe UI" panose="020B0502040204020203" pitchFamily="34" charset="0"/>
                </a:rPr>
                <a:t>Все – для клиента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412220"/>
              <a:ext cx="190476" cy="20317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4698139"/>
              <a:ext cx="190476" cy="203175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3" y="3518531"/>
            <a:ext cx="2626492" cy="1503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29251"/>
            <a:ext cx="1658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91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107505" y="843558"/>
            <a:ext cx="8902248" cy="29523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5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ЭКВАЙРИНГ— это комплекс технических сервисных решений, который позволяет предприятию принимать банковский карты к оплате за товары и услуги.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600" b="1" u="sng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Преимущества:</a:t>
            </a:r>
          </a:p>
          <a:p>
            <a:pPr algn="l">
              <a:spcBef>
                <a:spcPct val="50000"/>
              </a:spcBef>
            </a:pPr>
            <a:endParaRPr lang="ru-RU" sz="5600" b="1" u="sng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Обслуживание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 международных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платежных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 VISA, </a:t>
            </a:r>
            <a:r>
              <a:rPr lang="ru-RU" sz="5600" dirty="0" err="1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MasterCard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5600" dirty="0" err="1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600" dirty="0" err="1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</a:t>
            </a:r>
            <a:endParaRPr lang="ru-RU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u-RU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Возможность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бесперебойной обработки более 30 000 операций в секунду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(собственный   процессинговый</a:t>
            </a:r>
          </a:p>
          <a:p>
            <a:pPr algn="l"/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центр. Снижение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расходов на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инкассацию.</a:t>
            </a:r>
          </a:p>
          <a:p>
            <a:pPr algn="l"/>
            <a:endParaRPr lang="ru-RU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Исключение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рисков при работе с наличными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деньгами</a:t>
            </a:r>
          </a:p>
          <a:p>
            <a:pPr algn="l"/>
            <a:endParaRPr lang="ru-RU" sz="5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объемов продаж и  скорости оплаты товаров и услуг с помощью банковских карт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Возможность сотрудничества с одной из крупнейших банковских программ лояльности в России 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от Сбербанка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  <a:endParaRPr lang="ru-RU" sz="5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en-US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ru-RU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ru-RU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ru-RU" sz="5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3462" y="2159761"/>
            <a:ext cx="771549" cy="143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6426" y="4817393"/>
            <a:ext cx="2133600" cy="274637"/>
          </a:xfrm>
        </p:spPr>
        <p:txBody>
          <a:bodyPr/>
          <a:lstStyle/>
          <a:p>
            <a:fld id="{5B7E7DCD-C0EE-423A-BF93-9D3D62B97076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pPr/>
              <a:t>10</a:t>
            </a:fld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4731990"/>
            <a:ext cx="207779" cy="3425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0825" y="123063"/>
            <a:ext cx="6472222" cy="64848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Некредитные</a:t>
            </a:r>
            <a:r>
              <a:rPr lang="ru-RU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продукты: Торговый </a:t>
            </a:r>
            <a:r>
              <a:rPr lang="ru-RU" sz="1600" kern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эквайринг</a:t>
            </a:r>
            <a:endParaRPr lang="ru-RU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87" y="123478"/>
            <a:ext cx="1917473" cy="460862"/>
          </a:xfrm>
          <a:prstGeom prst="rect">
            <a:avLst/>
          </a:prstGeom>
        </p:spPr>
      </p:pic>
      <p:sp>
        <p:nvSpPr>
          <p:cNvPr id="21" name="Content Placeholder 4"/>
          <p:cNvSpPr txBox="1">
            <a:spLocks/>
          </p:cNvSpPr>
          <p:nvPr/>
        </p:nvSpPr>
        <p:spPr>
          <a:xfrm>
            <a:off x="225612" y="3219822"/>
            <a:ext cx="8902248" cy="1612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457200" algn="l">
              <a:spcBef>
                <a:spcPts val="600"/>
              </a:spcBef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50825" y="843558"/>
            <a:ext cx="215665" cy="20762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lvl1pPr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98500" indent="-268288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3150" indent="-214313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03363" indent="-214313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33575" indent="-215900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07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479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51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623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ru-RU" sz="1100" b="0">
              <a:solidFill>
                <a:schemeClr val="bg1"/>
              </a:solidFill>
            </a:endParaRPr>
          </a:p>
        </p:txBody>
      </p:sp>
      <p:pic>
        <p:nvPicPr>
          <p:cNvPr id="24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2" y="180949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2" y="22333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5" y="338526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0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2" y="391167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1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2" y="287522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461962"/>
            <a:ext cx="1063406" cy="15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12" y="195902"/>
            <a:ext cx="1785841" cy="460862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6426" y="4817393"/>
            <a:ext cx="2133600" cy="274637"/>
          </a:xfrm>
        </p:spPr>
        <p:txBody>
          <a:bodyPr/>
          <a:lstStyle/>
          <a:p>
            <a:fld id="{5B7E7DCD-C0EE-423A-BF93-9D3D62B97076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pPr/>
              <a:t>11</a:t>
            </a:fld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-90470"/>
            <a:ext cx="827265" cy="84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27407" y="82393"/>
            <a:ext cx="612068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Контакты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50825" y="920880"/>
            <a:ext cx="8641655" cy="34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lvl="0" algn="ctr">
              <a:defRPr/>
            </a:pPr>
            <a:r>
              <a:rPr lang="ru-RU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Головное отделение Сбербанка по Ленинградской области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ОАО 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«Сбербанк России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»:</a:t>
            </a:r>
          </a:p>
          <a:p>
            <a:pPr lvl="0"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lvl="0"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Адрес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: Невский пр. ,дом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101</a:t>
            </a:r>
          </a:p>
          <a:p>
            <a:pPr lvl="0"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Телефоны: </a:t>
            </a:r>
          </a:p>
          <a:p>
            <a:pPr lvl="0">
              <a:defRPr/>
            </a:pP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defRPr/>
            </a:pP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326-34-88  _ _ _     Панова Ольга Михайловна</a:t>
            </a:r>
          </a:p>
          <a:p>
            <a:pPr lvl="0"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</a:p>
          <a:p>
            <a:pPr lvl="0"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680-21-23 _ _ 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_      Старков Артем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Александрович</a:t>
            </a:r>
          </a:p>
          <a:p>
            <a:pPr lvl="0">
              <a:defRPr/>
            </a:pPr>
            <a:endParaRPr lang="ru-RU" sz="16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680-41-72 _ _ _      Вихрова 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Юлия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Андреевна</a:t>
            </a:r>
            <a:endParaRPr lang="ru-RU" sz="16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ru-RU" sz="1600" b="0" kern="0" dirty="0">
                <a:latin typeface="Arial"/>
              </a:rPr>
              <a:t> </a:t>
            </a:r>
            <a:endParaRPr lang="ru-RU" sz="16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ru-RU" sz="16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baseline="0" dirty="0" smtClean="0"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4731990"/>
            <a:ext cx="207779" cy="342555"/>
          </a:xfrm>
          <a:prstGeom prst="rect">
            <a:avLst/>
          </a:prstGeom>
        </p:spPr>
      </p:pic>
      <p:pic>
        <p:nvPicPr>
          <p:cNvPr id="15" name="Picture 6" descr="X:\Картиночки\для УРаз\pic\other\400_F_18520945_XfH23YKbRRVnnR4wvWnyAoDTtnexwVu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9" y="1347614"/>
            <a:ext cx="222250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X:\Картиночки\для УРаз\pic\other\400_F_18520945_XfH23YKbRRVnnR4wvWnyAoDTtnexwVu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4" y="1737634"/>
            <a:ext cx="222250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05" y="1472630"/>
            <a:ext cx="2338444" cy="246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 descr="image1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55726"/>
            <a:ext cx="936799" cy="11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12" y="195902"/>
            <a:ext cx="1785841" cy="460862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6426" y="4817393"/>
            <a:ext cx="2133600" cy="274637"/>
          </a:xfrm>
        </p:spPr>
        <p:txBody>
          <a:bodyPr/>
          <a:lstStyle/>
          <a:p>
            <a:fld id="{5B7E7DCD-C0EE-423A-BF93-9D3D62B97076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pPr/>
              <a:t>2</a:t>
            </a:fld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-90470"/>
            <a:ext cx="827265" cy="84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52195" y="175508"/>
            <a:ext cx="612068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Arial"/>
              </a:rPr>
              <a:t>Основная информация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50825" y="920880"/>
            <a:ext cx="8641655" cy="381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lvl="0">
              <a:defRPr/>
            </a:pPr>
            <a:r>
              <a:rPr lang="ru-RU" sz="1600" kern="0" dirty="0" smtClean="0">
                <a:latin typeface="Arial"/>
              </a:rPr>
              <a:t>      </a:t>
            </a:r>
            <a:r>
              <a:rPr lang="ru-RU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Тема: 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аспекты и нововведения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в  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условия работы клиентов малого бизнеса со  Сбербанком  России</a:t>
            </a:r>
            <a:endParaRPr lang="ru-RU" sz="1600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ru-RU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Время проведения: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30 июля 2014 года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703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11-00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Место: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Санкт-Петербург, Суворовский пр., 67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Участники от Сбербанка:</a:t>
            </a:r>
            <a:r>
              <a:rPr lang="ru-RU" sz="1600" b="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-  Начальник </a:t>
            </a: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управления продаж МБ Головного отделения </a:t>
            </a:r>
            <a:endParaRPr lang="ru-RU" sz="1600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Панова Ольга Михайловна;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-  Специалисты Управления продаж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МБ и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Отдела транзакционных продуктов: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Старков Артем Александрович;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Вихрова Юлия Андреевна.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0" dirty="0" smtClean="0">
                <a:latin typeface="Arial"/>
              </a:rPr>
              <a:t> </a:t>
            </a:r>
            <a:endParaRPr lang="ru-RU" sz="1600" b="0" kern="0" dirty="0" smtClean="0">
              <a:solidFill>
                <a:srgbClr val="FF0000"/>
              </a:solidFill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 smtClean="0"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0" kern="0" dirty="0"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4731990"/>
            <a:ext cx="207779" cy="342555"/>
          </a:xfrm>
          <a:prstGeom prst="rect">
            <a:avLst/>
          </a:prstGeom>
        </p:spPr>
      </p:pic>
      <p:pic>
        <p:nvPicPr>
          <p:cNvPr id="13" name="Picture 6" descr="X:\Картиночки\для УРаз\pic\other\400_F_18520945_XfH23YKbRRVnnR4wvWnyAoDTtnexwVu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4" y="915566"/>
            <a:ext cx="222250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" y="1550034"/>
            <a:ext cx="2190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X:\Картиночки\для УРаз\pic\other\400_F_18520945_XfH23YKbRRVnnR4wvWnyAoDTtnexwVu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4" y="1961678"/>
            <a:ext cx="222250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X:\Картиночки\для УРаз\pic\other\400_F_18520945_XfH23YKbRRVnnR4wvWnyAoDTtnexwVu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6" y="2439731"/>
            <a:ext cx="222250" cy="2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37634"/>
            <a:ext cx="1331640" cy="1404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44462" y="775097"/>
            <a:ext cx="4198936" cy="51792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625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58000" rIns="45720" spcCol="1270"/>
          <a:lstStyle/>
          <a:p>
            <a:pPr algn="l" defTabSz="533400">
              <a:spcAft>
                <a:spcPct val="35000"/>
              </a:spcAft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Тип гарантийного обязательства (ФЗ №44-ФЗ, ФЗ №223-ФЗ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): 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Тендерная гарантия 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4460" y="2664321"/>
            <a:ext cx="4198937" cy="5140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625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58000" rIns="45720" spcCol="1270"/>
          <a:lstStyle/>
          <a:p>
            <a:pPr marL="0" lvl="1" defTabSz="533400">
              <a:spcAft>
                <a:spcPct val="35000"/>
              </a:spcAft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Валюта: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Рубли РФ</a:t>
            </a:r>
          </a:p>
          <a:p>
            <a:pPr algn="l" defTabSz="533400">
              <a:spcAft>
                <a:spcPct val="35000"/>
              </a:spcAft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 : 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мес.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7493" y="775188"/>
            <a:ext cx="333686" cy="31148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 bwMode="auto">
          <a:xfrm>
            <a:off x="144460" y="3241305"/>
            <a:ext cx="4208171" cy="72866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625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58000" rIns="45720" spcCol="1270"/>
          <a:lstStyle/>
          <a:p>
            <a:pPr algn="l" defTabSz="533400">
              <a:spcAft>
                <a:spcPct val="35000"/>
              </a:spcAft>
              <a:defRPr/>
            </a:pPr>
            <a:r>
              <a:rPr lang="ru-RU" sz="1200" b="1" dirty="0" smtClean="0"/>
              <a:t>Сумма</a:t>
            </a:r>
            <a:endParaRPr lang="ru-RU" sz="1200" b="1" dirty="0"/>
          </a:p>
          <a:p>
            <a:pPr marL="114300" lvl="1" indent="-114300" algn="l" defTabSz="533400">
              <a:spcAft>
                <a:spcPct val="15000"/>
              </a:spcAft>
              <a:buFontTx/>
              <a:buChar char="••"/>
              <a:defRPr/>
            </a:pPr>
            <a:r>
              <a:rPr lang="ru-RU" sz="1200" dirty="0"/>
              <a:t>Минимальная сумма 50 000 рублей</a:t>
            </a:r>
          </a:p>
          <a:p>
            <a:pPr marL="114300" lvl="1" indent="-114300" algn="l" defTabSz="533400">
              <a:spcAft>
                <a:spcPct val="15000"/>
              </a:spcAft>
              <a:buFontTx/>
              <a:buChar char="••"/>
              <a:defRPr/>
            </a:pPr>
            <a:r>
              <a:rPr lang="ru-RU" sz="1200" dirty="0"/>
              <a:t>Максимальная сумма</a:t>
            </a:r>
            <a:r>
              <a:rPr lang="en-US" sz="1200" dirty="0"/>
              <a:t>*</a:t>
            </a:r>
            <a:r>
              <a:rPr lang="ru-RU" sz="1200" dirty="0"/>
              <a:t> до 4 млн. рублей каждая</a:t>
            </a:r>
          </a:p>
          <a:p>
            <a:pPr marL="0" lvl="1" algn="l" defTabSz="533400">
              <a:spcAft>
                <a:spcPct val="15000"/>
              </a:spcAft>
              <a:defRPr/>
            </a:pP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2149" y="2664320"/>
            <a:ext cx="322500" cy="32087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-3715"/>
              <a:satOff val="149"/>
              <a:lumOff val="-57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 bwMode="auto">
          <a:xfrm>
            <a:off x="144461" y="4080522"/>
            <a:ext cx="4208172" cy="65146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625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58000" rIns="45720" spcCol="1270"/>
          <a:lstStyle/>
          <a:p>
            <a:pPr algn="l" defTabSz="533400">
              <a:spcAft>
                <a:spcPct val="35000"/>
              </a:spcAft>
              <a:defRPr/>
            </a:pPr>
            <a:r>
              <a:rPr lang="ru-RU" sz="1200" b="1" dirty="0"/>
              <a:t>Обеспечение </a:t>
            </a:r>
          </a:p>
          <a:p>
            <a:pPr algn="l" defTabSz="533400">
              <a:spcAft>
                <a:spcPct val="35000"/>
              </a:spcAft>
              <a:defRPr/>
            </a:pPr>
            <a:r>
              <a:rPr lang="ru-RU" sz="1200" dirty="0"/>
              <a:t>Не требуется</a:t>
            </a:r>
          </a:p>
          <a:p>
            <a:pPr marL="0" lvl="1" algn="l" defTabSz="533400">
              <a:spcAft>
                <a:spcPct val="15000"/>
              </a:spcAft>
              <a:defRPr/>
            </a:pPr>
            <a:endParaRPr lang="ru-RU" sz="1200" b="1" dirty="0"/>
          </a:p>
          <a:p>
            <a:pPr marL="0" lvl="1" algn="l" defTabSz="533400">
              <a:spcAft>
                <a:spcPct val="15000"/>
              </a:spcAft>
              <a:defRPr/>
            </a:pP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02483" y="4089854"/>
            <a:ext cx="341831" cy="30545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-11146"/>
              <a:satOff val="447"/>
              <a:lumOff val="-173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4499992" y="843559"/>
            <a:ext cx="4464496" cy="384731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625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rgbClr val="2D753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8890" rIns="10800" bIns="8890" spcCol="1270" anchor="ctr"/>
          <a:lstStyle/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4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Плюсы для организации (ИП): </a:t>
            </a:r>
            <a:endParaRPr lang="ru-RU" sz="1400" b="1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sz="14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Финансовый </a:t>
            </a:r>
            <a:r>
              <a:rPr lang="ru-RU" sz="1400" b="1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</a:t>
            </a: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sz="14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Экспресс-анализ </a:t>
            </a:r>
            <a:r>
              <a:rPr lang="ru-RU" sz="1400" b="1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Принципала</a:t>
            </a: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sz="14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Без </a:t>
            </a:r>
            <a:r>
              <a:rPr lang="ru-RU" sz="1400" b="1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имущественного залога</a:t>
            </a: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r>
              <a:rPr lang="ru-RU" sz="14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Минимальный </a:t>
            </a:r>
            <a:r>
              <a:rPr lang="ru-RU" sz="1400" b="1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рассмотрения заявки </a:t>
            </a: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1400" b="1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endParaRPr lang="ru-RU" sz="1400" b="1" kern="0" dirty="0" smtClean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endParaRPr lang="ru-RU" sz="1400" b="1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400" b="1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defTabSz="62230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Wingdings" pitchFamily="2" charset="2"/>
              <a:buChar char="q"/>
              <a:defRPr/>
            </a:pPr>
            <a:endParaRPr lang="ru-RU" sz="1400" b="1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355600" y="123479"/>
            <a:ext cx="6808688" cy="5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Кредитные продукты: Особенности предоставления тендерной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гарантии и гарантии исполнения обязательств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рамках продукта «Бизнес-Гарантия»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913" name="Прямоугольник 4"/>
          <p:cNvSpPr>
            <a:spLocks noChangeArrowheads="1"/>
          </p:cNvSpPr>
          <p:nvPr/>
        </p:nvSpPr>
        <p:spPr bwMode="auto">
          <a:xfrm>
            <a:off x="14288" y="4947048"/>
            <a:ext cx="6070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900" i="1" dirty="0"/>
              <a:t>* Сумма гарантии дополнительно ограничена платежеспособностью Принципала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4461" y="1981765"/>
            <a:ext cx="4208171" cy="55437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625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241548" y="2002844"/>
            <a:ext cx="333686" cy="31148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547688" y="1970485"/>
            <a:ext cx="27806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Бенефициары</a:t>
            </a:r>
            <a:r>
              <a:rPr lang="ru-RU" sz="14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государственные, 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муниципальные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иные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заказчики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44462" y="1370893"/>
            <a:ext cx="4198936" cy="51792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9625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58000" rIns="45720" spcCol="1270"/>
          <a:lstStyle/>
          <a:p>
            <a:pPr algn="l" defTabSz="533400">
              <a:spcAft>
                <a:spcPct val="35000"/>
              </a:spcAft>
              <a:defRPr/>
            </a:pP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9655" y="1408632"/>
            <a:ext cx="333686" cy="31148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TextBox 37"/>
          <p:cNvSpPr txBox="1"/>
          <p:nvPr/>
        </p:nvSpPr>
        <p:spPr>
          <a:xfrm>
            <a:off x="677863" y="1399865"/>
            <a:ext cx="27921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533400"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Принципал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ЮЛ, </a:t>
            </a:r>
            <a:r>
              <a:rPr lang="ru-RU" sz="1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ИП (кроме КФХ)</a:t>
            </a:r>
            <a:endParaRPr lang="ru-RU" sz="1400" b="1" u="sng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483" y="3245549"/>
            <a:ext cx="341825" cy="30165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-7430"/>
              <a:satOff val="298"/>
              <a:lumOff val="-11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Рисунок 38" descr="https://encrypted-tbn0.gstatic.com/images?q=tbn:ANd9GcRJzqMyLoFg7qRAfiNITPz2Mg3Eho3zPxZJGCUVPfUpYWOJo77O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46298"/>
            <a:ext cx="670942" cy="70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6" descr="http://lacucaracha4ltrophy.free.fr/pictures/Partenaires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7697" y="2820442"/>
            <a:ext cx="2571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7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07504" y="78581"/>
            <a:ext cx="7128792" cy="5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0000" lnSpcReduction="20000"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90000"/>
              </a:lnSpc>
              <a:defRPr/>
            </a:pP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Кредитные продукты: Основные нововведения при 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кредитовании         клиентов СМП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414338" y="5001816"/>
            <a:ext cx="863758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ятиугольник 11"/>
          <p:cNvSpPr/>
          <p:nvPr/>
        </p:nvSpPr>
        <p:spPr bwMode="auto">
          <a:xfrm>
            <a:off x="250825" y="755835"/>
            <a:ext cx="4657705" cy="3100882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2400" tIns="8255" rIns="0" bIns="8255" spcCol="1270" anchor="ctr"/>
          <a:lstStyle/>
          <a:p>
            <a:pPr defTabSz="577850">
              <a:spcAft>
                <a:spcPct val="35000"/>
              </a:spcAft>
              <a:defRPr/>
            </a:pPr>
            <a:endParaRPr lang="ru-RU" sz="14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77850"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577850">
              <a:spcAft>
                <a:spcPct val="35000"/>
              </a:spcAft>
              <a:defRPr/>
            </a:pPr>
            <a:endParaRPr lang="ru-RU" sz="14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77850"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Кредитование  </a:t>
            </a: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новых видов деятельности</a:t>
            </a: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defTabSz="577850"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частные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некоммерческие организации, предоставляющие услуги в области образования и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здравоохранения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577850"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потребительские общества (ФЗ «О потребительской кооперации» №3085-1 от 19.06.92г.)</a:t>
            </a:r>
          </a:p>
          <a:p>
            <a:pPr marL="285750" indent="-285750" defTabSz="577850"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сельскохозяйственные потребительские кооперативы (ФЗ «О сельскохозяйственной кооперации» №193-ФЗ от 08.12.95г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defTabSz="577850"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Кредитование Заемщиков, у которых доля выручки КГ от ломбардного бизнеса за последние 3 месяца не превышает 10% совокупной выручки. Заемщик не ведет ломбардный бизнес.</a:t>
            </a:r>
          </a:p>
          <a:p>
            <a:pPr marL="285750" indent="-285750" defTabSz="577850"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577850"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5004048" y="755835"/>
            <a:ext cx="3960440" cy="3088286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2400" tIns="8255" rIns="0" bIns="8255" spcCol="1270" anchor="ctr"/>
          <a:lstStyle/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цели кредитования</a:t>
            </a: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 кредитов и лимитов кредитных линий 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оборотных средств, инвестиционные цели.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Рефинансирование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по договору лизинга (с отсрочкой оформления залога движимого имущества)</a:t>
            </a:r>
          </a:p>
          <a:p>
            <a:pPr marL="285750" indent="-2857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 нетелей для Заемщиков, осуществляющих сельскохозяйственную деятельность</a:t>
            </a:r>
          </a:p>
          <a:p>
            <a:pPr marL="285750" indent="-2857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Кредитование сельхозпроизводителей под залог будущего урожая сельскохозяйственных культур </a:t>
            </a:r>
          </a:p>
          <a:p>
            <a:pPr marL="285750" indent="-285750"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  <a:defRPr/>
            </a:pP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250825" y="4011910"/>
            <a:ext cx="8713663" cy="1020807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2400" tIns="8255" rIns="0" bIns="8255" spcCol="1270" anchor="ctr"/>
          <a:lstStyle/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</a:t>
            </a: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установления необеспеченной части* по всем текущим кредитам с учетом </a:t>
            </a: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выдаваемого:</a:t>
            </a:r>
          </a:p>
          <a:p>
            <a:pPr marL="285750" lvl="0" indent="-285750"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Клиенты с выручкой свыше 150 млн. руб.-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40% ( до 40 млн. руб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285750" indent="-285750"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Клиенты с  выручкой менее 150 млн. руб. -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35%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до 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млн. руб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зависимости от финансовой устойчивости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55600" y="195486"/>
            <a:ext cx="6364288" cy="4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5pPr>
            <a:lvl6pPr marL="4572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6pPr>
            <a:lvl7pPr marL="9144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7pPr>
            <a:lvl8pPr marL="13716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8pPr>
            <a:lvl9pPr marL="1828800" algn="l" defTabSz="912813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2D7534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Кредитные продукты: Новые решения для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клиентов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СМП.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редитование под залог будущего урожая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 bwMode="auto">
          <a:xfrm>
            <a:off x="2911114" y="778793"/>
            <a:ext cx="3024337" cy="28007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2400" tIns="8255" rIns="0" bIns="8255" spcCol="1270" anchor="ctr"/>
          <a:lstStyle/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Требования к Заемщику:</a:t>
            </a: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177869" y="1104607"/>
            <a:ext cx="8856984" cy="936104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2400" tIns="8255" rIns="0" bIns="8255" spcCol="1270" anchor="ctr"/>
          <a:lstStyle/>
          <a:p>
            <a:pPr marL="171450" indent="-17145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Заемщик -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сельхозпроизводитель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хорошее финансовое положение</a:t>
            </a:r>
          </a:p>
          <a:p>
            <a:pPr marL="171450" indent="-17145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Положительный опыт проведения с/х работ</a:t>
            </a:r>
          </a:p>
          <a:p>
            <a:pPr marL="171450" indent="-17145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Владеет земельным участком на правах собственности или аренды на срок, превышающий не менее чем на  60 дней срок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кредита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 bwMode="auto">
          <a:xfrm>
            <a:off x="2923755" y="2139950"/>
            <a:ext cx="3024337" cy="282866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2400" tIns="8255" rIns="0" bIns="8255" spcCol="1270" anchor="ctr"/>
          <a:lstStyle/>
          <a:p>
            <a:pPr algn="ctr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Условия кредитования:</a:t>
            </a: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 bwMode="auto">
          <a:xfrm>
            <a:off x="176226" y="2500313"/>
            <a:ext cx="8858627" cy="2520280"/>
          </a:xfrm>
          <a:prstGeom prst="homePlate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2400" tIns="8255" rIns="0" bIns="8255" spcCol="1270" anchor="ctr"/>
          <a:lstStyle/>
          <a:p>
            <a:pPr marL="285750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endParaRPr lang="ru-RU" sz="1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: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 удобрений, средств защиты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ГСМ, з/ч + материалы для ремонта с/х техники и др. цели для выращивания с/х культур</a:t>
            </a:r>
          </a:p>
          <a:p>
            <a:pPr marL="285750" indent="-2857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Валюта кредита: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рубли РФ</a:t>
            </a:r>
          </a:p>
          <a:p>
            <a:pPr marL="285750" indent="-2857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Срок: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18 месяцев</a:t>
            </a:r>
            <a:endParaRPr lang="ru-RU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tabLst>
                <a:tab pos="271463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 доступности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по согласованию, максимальная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отсрочка погашения основного долга: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месяцев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(при сроке кредита до 12 мес.), 12 месяцев (при сроке кредита до 18 мес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171450" indent="-1714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Требования </a:t>
            </a:r>
            <a:r>
              <a:rPr 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залогу:        Заемщик </a:t>
            </a: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Залогодатель будущего урожая с/х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 (Возделывание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с/х культуры в регионе в течение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последних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лет)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Отсрочка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оформления залога не предоставляется</a:t>
            </a:r>
          </a:p>
          <a:p>
            <a:pPr marL="171450" indent="-1714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снижении количественных и качественных  показателей залога с/х культур – залог иного имущества</a:t>
            </a:r>
          </a:p>
          <a:p>
            <a:pPr marL="171450" indent="-1714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Обязательное страхование будущего урожая с/х культур (рост, вызревание, уборка, перевозка, хранение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tabLst>
                <a:tab pos="271463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предоставления: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кредит, НКЛ, РКЛ</a:t>
            </a:r>
          </a:p>
          <a:p>
            <a:pPr marL="285750" indent="-285750" defTabSz="622300" fontAlgn="base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tabLst>
                <a:tab pos="271463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График погашения: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синхронизирован со сроками уборки и реализации урожая</a:t>
            </a:r>
          </a:p>
          <a:p>
            <a:pPr marL="171450" indent="-17145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endParaRPr lang="ru-RU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endParaRPr lang="ru-RU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  <a:tabLst>
                <a:tab pos="271463" algn="l"/>
              </a:tabLst>
              <a:defRPr/>
            </a:pP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12" y="195902"/>
            <a:ext cx="1785841" cy="460862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50032" y="4885506"/>
            <a:ext cx="2133600" cy="274637"/>
          </a:xfrm>
        </p:spPr>
        <p:txBody>
          <a:bodyPr/>
          <a:lstStyle/>
          <a:p>
            <a:fld id="{5B7E7DCD-C0EE-423A-BF93-9D3D62B97076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pPr/>
              <a:t>6</a:t>
            </a:fld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54" y="4748931"/>
            <a:ext cx="207779" cy="342555"/>
          </a:xfrm>
          <a:prstGeom prst="rect">
            <a:avLst/>
          </a:prstGeom>
        </p:spPr>
      </p:pic>
      <p:pic>
        <p:nvPicPr>
          <p:cNvPr id="14" name="Picture 1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148" l="459" r="100000">
                        <a14:foregroundMark x1="57339" y1="5556" x2="59633" y2="12037"/>
                        <a14:foregroundMark x1="77982" y1="61111" x2="77982" y2="61111"/>
                        <a14:backgroundMark x1="77982" y1="84259" x2="89908" y2="96759"/>
                      </a14:backgroundRemoval>
                    </a14:imgEffect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97"/>
          <a:stretch/>
        </p:blipFill>
        <p:spPr bwMode="auto">
          <a:xfrm>
            <a:off x="7455969" y="3352769"/>
            <a:ext cx="1429674" cy="154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95903"/>
            <a:ext cx="6538112" cy="5405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kern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Некредитные</a:t>
            </a:r>
            <a:r>
              <a:rPr lang="ru-RU" sz="16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продукты: СФЕРА Отчетность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4712" y="771550"/>
            <a:ext cx="940905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59632" y="771550"/>
            <a:ext cx="6520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СФЕРА Отчетность – </a:t>
            </a:r>
            <a:r>
              <a:rPr lang="ru-RU" sz="1600" i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сервис юридически значимого электронного документооборота, при помощи которого вы сможете: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94880"/>
            <a:ext cx="745106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Представлять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отчетность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ФНС, ПФР, ФСС, РОССТАТ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Отправлять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неформализованные обращения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(осуществлять переписку с инспектором, не выходя из офиса)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Получать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любую справочную информацию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(выписки о состоянии расчетов с бюджетом, кодах бюджетной классификации и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т.д.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Организовать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собственный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встроенный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архив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Позволяет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отправлять файлы, созданные </a:t>
            </a: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любых программах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подготовке отчетов: 1C, Налогоплательщик и т.п.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Охватывает </a:t>
            </a:r>
            <a:r>
              <a:rPr lang="ru-RU" sz="1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всю Россию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получить ЭЦП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сервиса можно в любом отделении Сбербанка, а не только в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удостоверяющих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центрах</a:t>
            </a:r>
            <a:r>
              <a:rPr lang="ru-RU" sz="1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98" y="3088208"/>
            <a:ext cx="1882568" cy="205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6426" y="4817393"/>
            <a:ext cx="2133600" cy="274637"/>
          </a:xfrm>
        </p:spPr>
        <p:txBody>
          <a:bodyPr/>
          <a:lstStyle/>
          <a:p>
            <a:fld id="{5B7E7DCD-C0EE-423A-BF93-9D3D62B97076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pPr/>
              <a:t>7</a:t>
            </a:fld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4731990"/>
            <a:ext cx="207779" cy="3425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03126"/>
            <a:ext cx="6912768" cy="432047"/>
          </a:xfrm>
        </p:spPr>
        <p:txBody>
          <a:bodyPr>
            <a:noAutofit/>
          </a:bodyPr>
          <a:lstStyle/>
          <a:p>
            <a:r>
              <a:rPr lang="ru-RU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Некредитные</a:t>
            </a:r>
            <a:r>
              <a:rPr lang="ru-RU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продукты: </a:t>
            </a:r>
            <a:r>
              <a:rPr lang="en-US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EDI – </a:t>
            </a:r>
            <a:r>
              <a:rPr lang="ru-RU" sz="16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электронный обмен данными между партнерами</a:t>
            </a:r>
            <a:endParaRPr lang="ru-RU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678577"/>
            <a:ext cx="8569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 b="1" u="sng" dirty="0" smtClean="0">
              <a:solidFill>
                <a:srgbClr val="00703C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600" b="1" u="sng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</a:t>
            </a:r>
            <a:r>
              <a:rPr lang="ru-RU" sz="1600" b="1" u="sng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EDI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заменить обмен информацией и документами, осуществляемый на бумажных носителях, стандартизированным электронным документооборотом между компьютерными сетями.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882" y="4117957"/>
            <a:ext cx="792088" cy="5742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0800000" flipV="1">
            <a:off x="213583" y="1740751"/>
            <a:ext cx="883024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600" b="1" u="sng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  EDI :</a:t>
            </a:r>
          </a:p>
          <a:p>
            <a:pPr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Отсутствие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ошибок ручного ввода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данных</a:t>
            </a:r>
          </a:p>
          <a:p>
            <a:pPr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Оптимизация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процесса приемки товара </a:t>
            </a:r>
            <a:endParaRPr lang="ru-RU" sz="1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Получение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достоверной информации по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ценам</a:t>
            </a:r>
          </a:p>
          <a:p>
            <a:pPr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Гарантированное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получение заказов</a:t>
            </a:r>
          </a:p>
          <a:p>
            <a:pPr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Сокращение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временных затрат на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обработку</a:t>
            </a:r>
          </a:p>
          <a:p>
            <a:pPr>
              <a:spcBef>
                <a:spcPts val="600"/>
              </a:spcBef>
              <a:defRPr/>
            </a:pP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документов</a:t>
            </a:r>
          </a:p>
          <a:p>
            <a:pPr>
              <a:defRPr/>
            </a:pPr>
            <a:endParaRPr lang="ru-RU" dirty="0">
              <a:latin typeface="Arial"/>
              <a:cs typeface="Arial"/>
            </a:endParaRPr>
          </a:p>
          <a:p>
            <a:pPr>
              <a:defRPr/>
            </a:pPr>
            <a:endParaRPr lang="ru-RU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19" y="1995686"/>
            <a:ext cx="2664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Сокращение финансовых издержек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796136" y="278719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Сокращение временных </a:t>
            </a:r>
            <a:endParaRPr lang="ru-RU" sz="1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затрат</a:t>
            </a:r>
            <a:endParaRPr lang="ru-RU" sz="1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4822088" y="2715765"/>
            <a:ext cx="686015" cy="5040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4788024" y="2067694"/>
            <a:ext cx="720079" cy="5127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9d797cbb-5d34-424e-9c56-c449da1f43c5@sberban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504" y="3963656"/>
            <a:ext cx="208823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9d797cbb-5d34-424e-9c56-c449da1f43c5@sberban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3795886"/>
            <a:ext cx="2928168" cy="125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43608" y="3864409"/>
            <a:ext cx="1892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chemeClr val="tx2"/>
              </a:solidFill>
            </a:endParaRP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Отправитель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28705" y="4117366"/>
            <a:ext cx="1599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</a:t>
            </a:r>
          </a:p>
          <a:p>
            <a:r>
              <a:rPr lang="ru-RU" sz="1400" b="1" dirty="0" smtClean="0"/>
              <a:t>Получатель</a:t>
            </a:r>
            <a:endParaRPr lang="ru-RU" sz="14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86" y="8702"/>
            <a:ext cx="1785841" cy="4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83926" y="1956415"/>
            <a:ext cx="771549" cy="143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6426" y="4817393"/>
            <a:ext cx="2133600" cy="274637"/>
          </a:xfrm>
        </p:spPr>
        <p:txBody>
          <a:bodyPr/>
          <a:lstStyle/>
          <a:p>
            <a:fld id="{5B7E7DCD-C0EE-423A-BF93-9D3D62B97076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pPr/>
              <a:t>8</a:t>
            </a:fld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4731990"/>
            <a:ext cx="207779" cy="3425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0825" y="123063"/>
            <a:ext cx="6472222" cy="64848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Некредитные</a:t>
            </a:r>
            <a:r>
              <a:rPr lang="ru-RU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продукты: </a:t>
            </a:r>
            <a:r>
              <a:rPr lang="en-GB" sz="1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E-invoicing </a:t>
            </a:r>
            <a:endParaRPr lang="ru-RU" sz="1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07505" y="856260"/>
            <a:ext cx="8902248" cy="37921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457200" algn="l">
              <a:spcBef>
                <a:spcPts val="600"/>
              </a:spcBef>
            </a:pPr>
            <a:r>
              <a:rPr lang="en-GB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E-invoicing</a:t>
            </a:r>
            <a:r>
              <a:rPr lang="en-GB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позволяет предельно минимизировать бумажный обмен первичными учетными                                        документами с контрагентами. 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Благодаря использованию Электронной Подписи, все передаваемые документы обретают юридическую силу и могут предъявляться в налоговую инспекцию или любое другое ведомство. </a:t>
            </a:r>
            <a:endParaRPr lang="ru-RU" sz="20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4025" indent="-457200" algn="l">
              <a:spcBef>
                <a:spcPts val="600"/>
              </a:spcBef>
            </a:pPr>
            <a:r>
              <a:rPr lang="en-GB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E-invoicing</a:t>
            </a:r>
            <a:r>
              <a:rPr lang="ru-RU" sz="20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позволяет обмениваться электронными счетами-фактурами согласно регламенту, описанному в приказе Министерства Финансов №50-н. Это официально освобождает компании от использования бумажной формы данного документа.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b="1" u="sng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Преимущества: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Освобождает </a:t>
            </a: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работы с бумажными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документами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Обеспечивает </a:t>
            </a: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юридическую значимость электронных документов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Формирование </a:t>
            </a: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отправка контрагентам электронных счётов-фактур непосредственно из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учетных систем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Сокращает </a:t>
            </a: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прямые издержки на бумажные документы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Снимает </a:t>
            </a: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в бумажных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архивах</a:t>
            </a:r>
          </a:p>
          <a:p>
            <a:pPr marL="454025" indent="-457200" algn="l">
              <a:spcBef>
                <a:spcPts val="600"/>
              </a:spcBef>
            </a:pP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Экономит </a:t>
            </a:r>
            <a:r>
              <a:rPr lang="ru-RU" sz="20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рабочее </a:t>
            </a:r>
            <a:r>
              <a:rPr lang="ru-RU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</a:t>
            </a:r>
            <a:r>
              <a:rPr lang="en-US" sz="20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ru-RU" sz="1800" b="1" i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Мгновенная передача </a:t>
            </a:r>
            <a:r>
              <a:rPr lang="ru-RU" sz="1800" b="1" i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i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b="1" i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4025" indent="-457200" algn="l">
              <a:spcBef>
                <a:spcPts val="600"/>
              </a:spcBef>
            </a:pPr>
            <a:endParaRPr lang="ru-RU" sz="1500" i="1" dirty="0">
              <a:solidFill>
                <a:schemeClr val="tx1"/>
              </a:solidFill>
            </a:endParaRPr>
          </a:p>
          <a:p>
            <a:pPr marL="454025" indent="-457200" algn="l">
              <a:spcBef>
                <a:spcPts val="600"/>
              </a:spcBef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6" descr="C:\Documents and Settings\poterjyr\Local Settings\Temporary Internet Files\Content.IE5\FZWE8LRH\j0431634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41085" y="3519447"/>
            <a:ext cx="360460" cy="3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poterjyr\Local Settings\Temporary Internet Files\Content.IE5\HB0IW5NC\j0432644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4279" y="3664809"/>
            <a:ext cx="429959" cy="4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ocuments and Settings\poterjyr\Local Settings\Temporary Internet Files\Content.IE5\QT0XPA87\j0431637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22051" y="4506738"/>
            <a:ext cx="781320" cy="4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poterjyr\Local Settings\Temporary Internet Files\Content.IE5\QT0XPA87\j0431637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74885" y="4209083"/>
            <a:ext cx="701606" cy="70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4803371" y="4500201"/>
            <a:ext cx="2435888" cy="296467"/>
          </a:xfrm>
          <a:prstGeom prst="rightArrow">
            <a:avLst>
              <a:gd name="adj1" fmla="val 70519"/>
              <a:gd name="adj2" fmla="val 43080"/>
            </a:avLst>
          </a:prstGeom>
          <a:solidFill>
            <a:srgbClr val="43963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/>
          </a:p>
        </p:txBody>
      </p:sp>
      <p:pic>
        <p:nvPicPr>
          <p:cNvPr id="17" name="Picture 11" descr="C:\Documents and Settings\poterjyr\Local Settings\Temporary Internet Files\Content.IE5\AFK8VWTY\j0433892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4095006"/>
            <a:ext cx="864096" cy="86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C:\Documents and Settings\poterjyr\Local Settings\Temporary Internet Files\Content.IE5\AFK8VWTY\j0432627[1]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516172"/>
            <a:ext cx="413661" cy="41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Documents and Settings\poterjyr\Local Settings\Temporary Internet Files\Content.IE5\CFHCSV9I\j0431635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32040" y="3664809"/>
            <a:ext cx="418820" cy="4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12" y="195902"/>
            <a:ext cx="1785841" cy="460862"/>
          </a:xfrm>
          <a:prstGeom prst="rect">
            <a:avLst/>
          </a:prstGeom>
        </p:spPr>
      </p:pic>
      <p:pic>
        <p:nvPicPr>
          <p:cNvPr id="22" name="Picture 17" descr="GArr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5" y="282905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GArr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8" y="308510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9" y="3338164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 descr="GArr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5" y="356128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GArr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4" y="376560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GArro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402747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107505" y="843558"/>
            <a:ext cx="8902248" cy="18470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sz="5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Зарплатный </a:t>
            </a:r>
            <a:r>
              <a:rPr lang="ru-RU" sz="56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</a:t>
            </a:r>
            <a:r>
              <a:rPr lang="ru-RU" sz="5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услуга Банка по организации выплаты денежных средств на счета банковских карт при наличии договора между Предприятием и Организацией.</a:t>
            </a:r>
          </a:p>
          <a:p>
            <a:pPr algn="l">
              <a:spcBef>
                <a:spcPct val="50000"/>
              </a:spcBef>
            </a:pPr>
            <a:r>
              <a:rPr lang="ru-RU" sz="5600" b="1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5600" b="1" u="sng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</a:t>
            </a:r>
            <a:r>
              <a:rPr lang="ru-RU" sz="5600" b="1" u="sng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Снижение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расходов на инкассацию и оплату труда кассовых работников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Исключение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рисков при работе с наличными деньгами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Отсутствие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необходимости депонирования средств</a:t>
            </a:r>
          </a:p>
          <a:p>
            <a:pPr algn="l">
              <a:spcBef>
                <a:spcPct val="50000"/>
              </a:spcBef>
            </a:pP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Эффективное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трудовых ресурсов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(не тратят рабочее</a:t>
            </a:r>
            <a:r>
              <a:rPr lang="en-US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на получение денег</a:t>
            </a:r>
            <a:r>
              <a:rPr lang="en-US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кассе)</a:t>
            </a:r>
            <a:endParaRPr lang="en-US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Льготные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условия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56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программам </a:t>
            </a:r>
            <a:r>
              <a:rPr lang="ru-RU" sz="5600" dirty="0" smtClean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кредитования сотрудников компании</a:t>
            </a:r>
            <a:endParaRPr lang="ru-RU" sz="5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en-US" sz="560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en-US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en-US" sz="5600" dirty="0" smtClean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en-US" sz="5600" b="1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ct val="50000"/>
              </a:spcBef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7243" y="3120623"/>
            <a:ext cx="771549" cy="143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76426" y="4817393"/>
            <a:ext cx="2133600" cy="274637"/>
          </a:xfrm>
        </p:spPr>
        <p:txBody>
          <a:bodyPr/>
          <a:lstStyle/>
          <a:p>
            <a:fld id="{5B7E7DCD-C0EE-423A-BF93-9D3D62B97076}" type="slidenum"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pPr/>
              <a:t>9</a:t>
            </a:fld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4731990"/>
            <a:ext cx="207779" cy="3425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0825" y="123063"/>
            <a:ext cx="6472222" cy="64848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Некредитные</a:t>
            </a:r>
            <a:r>
              <a:rPr lang="ru-RU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kern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продукты: </a:t>
            </a:r>
            <a:r>
              <a:rPr lang="ru-RU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Зарплатный проект Сбербанка России ОАО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12" y="195902"/>
            <a:ext cx="1785841" cy="460862"/>
          </a:xfrm>
          <a:prstGeom prst="rect">
            <a:avLst/>
          </a:prstGeom>
        </p:spPr>
      </p:pic>
      <p:sp>
        <p:nvSpPr>
          <p:cNvPr id="21" name="Content Placeholder 4"/>
          <p:cNvSpPr txBox="1">
            <a:spLocks/>
          </p:cNvSpPr>
          <p:nvPr/>
        </p:nvSpPr>
        <p:spPr>
          <a:xfrm>
            <a:off x="225612" y="3219822"/>
            <a:ext cx="8902248" cy="1612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indent="-457200" algn="l">
              <a:spcBef>
                <a:spcPts val="600"/>
              </a:spcBef>
            </a:pP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50825" y="843558"/>
            <a:ext cx="215665" cy="20762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lvl1pPr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98500" indent="-268288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3150" indent="-214313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03363" indent="-214313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33575" indent="-215900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07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479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51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623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ru-RU" sz="1100" b="0">
              <a:solidFill>
                <a:schemeClr val="bg1"/>
              </a:solidFill>
            </a:endParaRPr>
          </a:p>
        </p:txBody>
      </p:sp>
      <p:pic>
        <p:nvPicPr>
          <p:cNvPr id="23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0" y="159424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9402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8" y="217824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5" y="24619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image6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131590"/>
            <a:ext cx="1537122" cy="13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8" name="Picture 80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" y="361817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1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0" y="409005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2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5" y="442349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3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5" y="484940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439248" y="3108280"/>
            <a:ext cx="85890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Зарплатные карты </a:t>
            </a: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2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карты международных платежных систем </a:t>
            </a:r>
            <a:r>
              <a:rPr lang="en-US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Visa </a:t>
            </a: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MasterCard</a:t>
            </a: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выпущенные на условиях заключенного с Банком договора.</a:t>
            </a:r>
          </a:p>
          <a:p>
            <a:pPr>
              <a:spcBef>
                <a:spcPct val="50000"/>
              </a:spcBef>
            </a:pP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договора могут выпускаться карты как одного, так и разных видов, при условии установления </a:t>
            </a:r>
            <a:r>
              <a:rPr lang="ru-RU" sz="12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единого тарифа</a:t>
            </a: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зачисление по всем видам карт.</a:t>
            </a:r>
          </a:p>
          <a:p>
            <a:pPr>
              <a:spcBef>
                <a:spcPct val="50000"/>
              </a:spcBef>
            </a:pP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 действия зарплатных карт – 3 года</a:t>
            </a:r>
          </a:p>
          <a:p>
            <a:pPr>
              <a:spcBef>
                <a:spcPct val="50000"/>
              </a:spcBef>
            </a:pP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Счета карт открываются в рублях РФ. Предприятия обладающие правом на осуществление выплат в иностранной валюте, могут открывать счета карт для своих сотрудников в долларах США или ЕВРО.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Важно! </a:t>
            </a:r>
            <a:r>
              <a:rPr lang="ru-RU" sz="1200" b="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Отличие зарплатной карты от личной – возможность выпуска карты на льготных условиях.</a:t>
            </a:r>
            <a:r>
              <a:rPr lang="en-US" sz="12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70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b="0" dirty="0">
              <a:solidFill>
                <a:srgbClr val="0070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225612" y="3144056"/>
            <a:ext cx="215665" cy="20762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00870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0" tIns="0" rIns="0" bIns="0"/>
          <a:lstStyle>
            <a:lvl1pPr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98500" indent="-268288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73150" indent="-214313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03363" indent="-214313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33575" indent="-215900" defTabSz="8588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907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479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51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62375" indent="-215900" defTabSz="858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ru-RU" sz="1100" b="0">
              <a:solidFill>
                <a:schemeClr val="bg1"/>
              </a:solidFill>
            </a:endParaRPr>
          </a:p>
        </p:txBody>
      </p:sp>
      <p:pic>
        <p:nvPicPr>
          <p:cNvPr id="34" name="Picture 17" descr="G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3" y="271772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OZ9TgD7UyfBP8ufJbCJ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dolnKYiEyCRiCSfECF_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q7IBBcdkmIKSYci1cx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SUsebRdkyoc32Oqzni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MUcmGVdkeNOoVsbFwS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UMj9L70e0.8pNR_lVZ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1_blank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536"/>
      </a:folHlink>
    </a:clrScheme>
    <a:fontScheme name="1_blank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08A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5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17847</TotalTime>
  <Words>1247</Words>
  <Application>Microsoft Office PowerPoint</Application>
  <PresentationFormat>Экран (16:9)</PresentationFormat>
  <Paragraphs>203</Paragraphs>
  <Slides>11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Специальное оформление</vt:lpstr>
      <vt:lpstr>1_Специальное оформление</vt:lpstr>
      <vt:lpstr>1_blank</vt:lpstr>
      <vt:lpstr>think-cell Slide</vt:lpstr>
      <vt:lpstr>Фотография Photo Editor</vt:lpstr>
      <vt:lpstr>Семинар: « Простые решения для малого бизнеса»  Основные аспекты и нововведения  в  условия работы клиентов малого бизнеса со  Сбербанком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 Некредитные  продукты: СФЕРА Отчетность</vt:lpstr>
      <vt:lpstr>Некредитные  продукты: EDI – электронный обмен данными между партнерами</vt:lpstr>
      <vt:lpstr> Некредитные  продукты: E-invoicing </vt:lpstr>
      <vt:lpstr> Некредитные  продукты: Зарплатный проект Сбербанка России ОАО</vt:lpstr>
      <vt:lpstr> Некредитные  продукты: Торговый эквайринг</vt:lpstr>
      <vt:lpstr>Презентация PowerPoint</vt:lpstr>
    </vt:vector>
  </TitlesOfParts>
  <Company>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 rrrr</dc:title>
  <dc:creator>Филиппов Дмитрий Евгеньевич</dc:creator>
  <cp:lastModifiedBy>Старков Артем Александрович</cp:lastModifiedBy>
  <cp:revision>410</cp:revision>
  <cp:lastPrinted>2014-06-27T07:15:43Z</cp:lastPrinted>
  <dcterms:created xsi:type="dcterms:W3CDTF">2014-02-21T05:12:29Z</dcterms:created>
  <dcterms:modified xsi:type="dcterms:W3CDTF">2014-07-30T05:35:50Z</dcterms:modified>
</cp:coreProperties>
</file>