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66" r:id="rId2"/>
    <p:sldId id="317" r:id="rId3"/>
    <p:sldId id="316" r:id="rId4"/>
    <p:sldId id="365" r:id="rId5"/>
    <p:sldId id="368" r:id="rId6"/>
    <p:sldId id="380" r:id="rId7"/>
    <p:sldId id="370" r:id="rId8"/>
    <p:sldId id="374" r:id="rId9"/>
    <p:sldId id="335" r:id="rId10"/>
    <p:sldId id="379" r:id="rId11"/>
    <p:sldId id="376" r:id="rId12"/>
    <p:sldId id="375" r:id="rId13"/>
    <p:sldId id="378" r:id="rId14"/>
    <p:sldId id="361" r:id="rId15"/>
    <p:sldId id="362" r:id="rId16"/>
    <p:sldId id="363" r:id="rId17"/>
    <p:sldId id="364" r:id="rId18"/>
    <p:sldId id="373" r:id="rId19"/>
    <p:sldId id="324" r:id="rId20"/>
    <p:sldId id="359" r:id="rId21"/>
    <p:sldId id="381" r:id="rId22"/>
    <p:sldId id="289" r:id="rId23"/>
    <p:sldId id="275" r:id="rId24"/>
    <p:sldId id="288" r:id="rId25"/>
    <p:sldId id="308" r:id="rId26"/>
    <p:sldId id="284" r:id="rId27"/>
    <p:sldId id="290" r:id="rId28"/>
    <p:sldId id="315" r:id="rId2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E719"/>
    <a:srgbClr val="FF3300"/>
    <a:srgbClr val="FFFFCC"/>
    <a:srgbClr val="F7B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>
      <p:cViewPr varScale="1">
        <p:scale>
          <a:sx n="74" d="100"/>
          <a:sy n="74" d="100"/>
        </p:scale>
        <p:origin x="28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8459-F4A2-4C10-AEF9-A7A080FBFC3D}">
      <dgm:prSet phldrT="[Текст]"/>
      <dgm:spPr>
        <a:solidFill>
          <a:schemeClr val="tx2">
            <a:lumMod val="40000"/>
            <a:lumOff val="60000"/>
          </a:schemeClr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8FF7C5A-C134-4B97-85FF-897B151A463A}" type="parTrans" cxnId="{858092BF-928D-4182-8F63-1CABEE81F41D}">
      <dgm:prSet/>
      <dgm:spPr/>
      <dgm:t>
        <a:bodyPr/>
        <a:lstStyle/>
        <a:p>
          <a:endParaRPr lang="ru-RU"/>
        </a:p>
      </dgm:t>
    </dgm:pt>
    <dgm:pt modelId="{CEF3CD05-04B1-4442-8AC7-2FF7224395F4}" type="sibTrans" cxnId="{858092BF-928D-4182-8F63-1CABEE81F41D}">
      <dgm:prSet/>
      <dgm:spPr/>
      <dgm:t>
        <a:bodyPr/>
        <a:lstStyle/>
        <a:p>
          <a:endParaRPr lang="ru-RU"/>
        </a:p>
      </dgm:t>
    </dgm:pt>
    <dgm:pt modelId="{676FA2DE-35FD-43EE-A8B0-1297D87618C0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600" b="1" i="0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Пособия работающим гражданам будут рассчитываться и выплачиваться не бухгалтерией работодателя, а региональным отделение Фонда социального страхования.</a:t>
          </a:r>
          <a:endParaRPr lang="ru-RU" sz="1600" b="1" i="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BABDA3-EB98-41F0-B28A-1B1DE97EF9FA}" type="parTrans" cxnId="{6FFE387B-5167-47AE-A3E2-BB950FC072D6}">
      <dgm:prSet/>
      <dgm:spPr/>
      <dgm:t>
        <a:bodyPr/>
        <a:lstStyle/>
        <a:p>
          <a:endParaRPr lang="ru-RU"/>
        </a:p>
      </dgm:t>
    </dgm:pt>
    <dgm:pt modelId="{E0B5D8A7-F6D6-47DE-9051-721EC2A8EDFA}" type="sibTrans" cxnId="{6FFE387B-5167-47AE-A3E2-BB950FC072D6}">
      <dgm:prSet/>
      <dgm:spPr/>
      <dgm:t>
        <a:bodyPr/>
        <a:lstStyle/>
        <a:p>
          <a:endParaRPr lang="ru-RU"/>
        </a:p>
      </dgm:t>
    </dgm:pt>
    <dgm:pt modelId="{4ED4EBA9-E5BD-4BA7-BFCE-E64BA2D976F3}">
      <dgm:prSet phldrT="[Текст]"/>
      <dgm:spPr>
        <a:solidFill>
          <a:srgbClr val="40E719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7D53CE6-6845-482E-9ED0-E5B12F24D139}" type="parTrans" cxnId="{2C2CDB75-93A6-40DA-AC37-C950C473F47A}">
      <dgm:prSet/>
      <dgm:spPr/>
      <dgm:t>
        <a:bodyPr/>
        <a:lstStyle/>
        <a:p>
          <a:endParaRPr lang="ru-RU"/>
        </a:p>
      </dgm:t>
    </dgm:pt>
    <dgm:pt modelId="{EAE146BC-D7FB-4F65-9165-A71EBFD0130C}" type="sibTrans" cxnId="{2C2CDB75-93A6-40DA-AC37-C950C473F47A}">
      <dgm:prSet/>
      <dgm:spPr/>
      <dgm:t>
        <a:bodyPr/>
        <a:lstStyle/>
        <a:p>
          <a:endParaRPr lang="ru-RU"/>
        </a:p>
      </dgm:t>
    </dgm:pt>
    <dgm:pt modelId="{BCB58909-A587-4BBF-A436-2C5EB32EADC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ru-RU" sz="1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пособий и формула расчета пособий не меняются</a:t>
          </a:r>
          <a:endParaRPr lang="ru-RU" sz="1400" i="1" dirty="0">
            <a:solidFill>
              <a:srgbClr val="C00000"/>
            </a:solidFill>
          </a:endParaRPr>
        </a:p>
      </dgm:t>
    </dgm:pt>
    <dgm:pt modelId="{D7B0871C-8C12-4356-8525-08F21D9C5249}" type="parTrans" cxnId="{25A2CA41-C520-4163-9516-D4F377FB8187}">
      <dgm:prSet/>
      <dgm:spPr/>
      <dgm:t>
        <a:bodyPr/>
        <a:lstStyle/>
        <a:p>
          <a:endParaRPr lang="ru-RU"/>
        </a:p>
      </dgm:t>
    </dgm:pt>
    <dgm:pt modelId="{7EBFCFEA-F006-4B93-B5E0-0CBCED86EB44}" type="sibTrans" cxnId="{25A2CA41-C520-4163-9516-D4F377FB8187}">
      <dgm:prSet/>
      <dgm:spPr/>
      <dgm:t>
        <a:bodyPr/>
        <a:lstStyle/>
        <a:p>
          <a:endParaRPr lang="ru-RU"/>
        </a:p>
      </dgm:t>
    </dgm:pt>
    <dgm:pt modelId="{1B6B68AB-D717-4A69-B464-10B5C37A88B3}">
      <dgm:prSet phldrT="[Текст]"/>
      <dgm:spPr>
        <a:solidFill>
          <a:srgbClr val="FFFF0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3A2779-F8BF-44E1-9662-EBAE45C08DCA}" type="parTrans" cxnId="{5CE70F4C-8F02-447B-B7B9-DD9775D6C487}">
      <dgm:prSet/>
      <dgm:spPr/>
      <dgm:t>
        <a:bodyPr/>
        <a:lstStyle/>
        <a:p>
          <a:endParaRPr lang="ru-RU"/>
        </a:p>
      </dgm:t>
    </dgm:pt>
    <dgm:pt modelId="{5B3913FC-2972-447B-A7B0-5C6234A4A2BC}" type="sibTrans" cxnId="{5CE70F4C-8F02-447B-B7B9-DD9775D6C487}">
      <dgm:prSet/>
      <dgm:spPr/>
      <dgm:t>
        <a:bodyPr/>
        <a:lstStyle/>
        <a:p>
          <a:endParaRPr lang="ru-RU"/>
        </a:p>
      </dgm:t>
    </dgm:pt>
    <dgm:pt modelId="{DCCD2CD6-7DDC-4017-9D06-AC7CD9A87D0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8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Изменяется схема взаимодействия отделения Фонда с работодателями и застрахованными лицами</a:t>
          </a:r>
          <a:endParaRPr lang="ru-RU" sz="1400" dirty="0"/>
        </a:p>
      </dgm:t>
    </dgm:pt>
    <dgm:pt modelId="{7F83EBC2-744A-4ED6-8015-6258E0FBA695}" type="parTrans" cxnId="{E3B2A364-C9B9-4CD6-9B76-974BAB25473D}">
      <dgm:prSet/>
      <dgm:spPr/>
      <dgm:t>
        <a:bodyPr/>
        <a:lstStyle/>
        <a:p>
          <a:endParaRPr lang="ru-RU"/>
        </a:p>
      </dgm:t>
    </dgm:pt>
    <dgm:pt modelId="{056C2E79-0324-416B-9372-CBDC52D9A500}" type="sibTrans" cxnId="{E3B2A364-C9B9-4CD6-9B76-974BAB25473D}">
      <dgm:prSet/>
      <dgm:spPr/>
      <dgm:t>
        <a:bodyPr/>
        <a:lstStyle/>
        <a:p>
          <a:endParaRPr lang="ru-RU"/>
        </a:p>
      </dgm:t>
    </dgm:pt>
    <dgm:pt modelId="{2E7ED429-E281-4FC1-B756-5001637485D6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600" b="1" i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Исключение – </a:t>
          </a:r>
          <a:r>
            <a:rPr lang="ru-RU" sz="1400" b="1" i="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первые 3 дня временной нетрудоспособности, оплата за которые осуществляется за счет средств работодателя </a:t>
          </a:r>
          <a:endParaRPr lang="ru-RU" sz="1400" b="1" i="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0C4D69E-2DEB-414D-9A98-C99D3A08C57E}" type="parTrans" cxnId="{84DAE3F8-0C05-4C26-A733-C2267B88DB19}">
      <dgm:prSet/>
      <dgm:spPr/>
    </dgm:pt>
    <dgm:pt modelId="{CED2FA3B-C881-44DF-A3DB-776B11C1EAEF}" type="sibTrans" cxnId="{84DAE3F8-0C05-4C26-A733-C2267B88DB19}">
      <dgm:prSet/>
      <dgm:spPr/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24CDB-EC13-4AF0-A18F-02D784A371F3}" type="pres">
      <dgm:prSet presAssocID="{D77C8459-F4A2-4C10-AEF9-A7A080FBFC3D}" presName="composite" presStyleCnt="0"/>
      <dgm:spPr/>
    </dgm:pt>
    <dgm:pt modelId="{258C1EA8-91AE-4726-9D29-BE2C584A0640}" type="pres">
      <dgm:prSet presAssocID="{D77C8459-F4A2-4C10-AEF9-A7A080FBFC3D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2EC02B8-3416-4B05-8D63-2602D4D92E3A}" type="pres">
      <dgm:prSet presAssocID="{D77C8459-F4A2-4C10-AEF9-A7A080FBFC3D}" presName="descendantText" presStyleLbl="alignAcc1" presStyleIdx="0" presStyleCnt="3" custLinFactNeighborX="0" custLinFactNeighborY="-20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367A43-9712-42D1-9D0A-3B99F4BCF523}" type="pres">
      <dgm:prSet presAssocID="{CEF3CD05-04B1-4442-8AC7-2FF7224395F4}" presName="sp" presStyleCnt="0"/>
      <dgm:spPr/>
    </dgm:pt>
    <dgm:pt modelId="{A8B1DED1-FF40-4852-BA14-FA1FB2283911}" type="pres">
      <dgm:prSet presAssocID="{4ED4EBA9-E5BD-4BA7-BFCE-E64BA2D976F3}" presName="composite" presStyleCnt="0"/>
      <dgm:spPr/>
    </dgm:pt>
    <dgm:pt modelId="{12B5C9C3-E8CB-49A2-8E11-C6930328E118}" type="pres">
      <dgm:prSet presAssocID="{4ED4EBA9-E5BD-4BA7-BFCE-E64BA2D976F3}" presName="parentText" presStyleLbl="alignNode1" presStyleIdx="1" presStyleCnt="3" custLinFactNeighborX="-4314" custLinFactNeighborY="-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DAF34-9137-4AD4-B6AB-EAC0AA28445C}" type="pres">
      <dgm:prSet presAssocID="{4ED4EBA9-E5BD-4BA7-BFCE-E64BA2D976F3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B2C464-69A4-4E86-B6A7-D503851615D7}" type="pres">
      <dgm:prSet presAssocID="{EAE146BC-D7FB-4F65-9165-A71EBFD0130C}" presName="sp" presStyleCnt="0"/>
      <dgm:spPr/>
    </dgm:pt>
    <dgm:pt modelId="{F72228AF-CAA9-47F7-A832-F3A0C04C85EF}" type="pres">
      <dgm:prSet presAssocID="{1B6B68AB-D717-4A69-B464-10B5C37A88B3}" presName="composite" presStyleCnt="0"/>
      <dgm:spPr/>
    </dgm:pt>
    <dgm:pt modelId="{A7F6562F-49F5-4D49-9E91-4F832D41D99C}" type="pres">
      <dgm:prSet presAssocID="{1B6B68AB-D717-4A69-B464-10B5C37A88B3}" presName="parentText" presStyleLbl="alignNode1" presStyleIdx="2" presStyleCnt="3" custLinFactNeighborX="-17361" custLinFactNeighborY="2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F94-B58D-465D-B24A-5CE6A1EBCED3}" type="pres">
      <dgm:prSet presAssocID="{1B6B68AB-D717-4A69-B464-10B5C37A88B3}" presName="descendantText" presStyleLbl="alignAcc1" presStyleIdx="2" presStyleCnt="3" custLinFactNeighborX="0" custLinFactNeighborY="-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3B2A364-C9B9-4CD6-9B76-974BAB25473D}" srcId="{1B6B68AB-D717-4A69-B464-10B5C37A88B3}" destId="{DCCD2CD6-7DDC-4017-9D06-AC7CD9A87D05}" srcOrd="0" destOrd="0" parTransId="{7F83EBC2-744A-4ED6-8015-6258E0FBA695}" sibTransId="{056C2E79-0324-416B-9372-CBDC52D9A500}"/>
    <dgm:cxn modelId="{69732E05-A3AE-4571-A146-880DE406587A}" type="presOf" srcId="{2E7ED429-E281-4FC1-B756-5001637485D6}" destId="{A2EC02B8-3416-4B05-8D63-2602D4D92E3A}" srcOrd="0" destOrd="1" presId="urn:microsoft.com/office/officeart/2005/8/layout/chevron2"/>
    <dgm:cxn modelId="{170BB1CA-C3FC-4B17-B4CE-E823F7E2DA89}" type="presOf" srcId="{676FA2DE-35FD-43EE-A8B0-1297D87618C0}" destId="{A2EC02B8-3416-4B05-8D63-2602D4D92E3A}" srcOrd="0" destOrd="0" presId="urn:microsoft.com/office/officeart/2005/8/layout/chevron2"/>
    <dgm:cxn modelId="{6FFE387B-5167-47AE-A3E2-BB950FC072D6}" srcId="{D77C8459-F4A2-4C10-AEF9-A7A080FBFC3D}" destId="{676FA2DE-35FD-43EE-A8B0-1297D87618C0}" srcOrd="0" destOrd="0" parTransId="{8EBABDA3-EB98-41F0-B28A-1B1DE97EF9FA}" sibTransId="{E0B5D8A7-F6D6-47DE-9051-721EC2A8EDFA}"/>
    <dgm:cxn modelId="{25A2CA41-C520-4163-9516-D4F377FB8187}" srcId="{4ED4EBA9-E5BD-4BA7-BFCE-E64BA2D976F3}" destId="{BCB58909-A587-4BBF-A436-2C5EB32EADC5}" srcOrd="0" destOrd="0" parTransId="{D7B0871C-8C12-4356-8525-08F21D9C5249}" sibTransId="{7EBFCFEA-F006-4B93-B5E0-0CBCED86EB44}"/>
    <dgm:cxn modelId="{450A8FFE-926B-41C5-9DA7-E6B8617FC154}" type="presOf" srcId="{1B6B68AB-D717-4A69-B464-10B5C37A88B3}" destId="{A7F6562F-49F5-4D49-9E91-4F832D41D99C}" srcOrd="0" destOrd="0" presId="urn:microsoft.com/office/officeart/2005/8/layout/chevron2"/>
    <dgm:cxn modelId="{2C2CDB75-93A6-40DA-AC37-C950C473F47A}" srcId="{9EC90CD5-5C6A-405C-ACCB-1EEE7F89AC99}" destId="{4ED4EBA9-E5BD-4BA7-BFCE-E64BA2D976F3}" srcOrd="1" destOrd="0" parTransId="{77D53CE6-6845-482E-9ED0-E5B12F24D139}" sibTransId="{EAE146BC-D7FB-4F65-9165-A71EBFD0130C}"/>
    <dgm:cxn modelId="{5CE70F4C-8F02-447B-B7B9-DD9775D6C487}" srcId="{9EC90CD5-5C6A-405C-ACCB-1EEE7F89AC99}" destId="{1B6B68AB-D717-4A69-B464-10B5C37A88B3}" srcOrd="2" destOrd="0" parTransId="{283A2779-F8BF-44E1-9662-EBAE45C08DCA}" sibTransId="{5B3913FC-2972-447B-A7B0-5C6234A4A2BC}"/>
    <dgm:cxn modelId="{29A51A2C-6C8C-4D1C-866E-7F560DE4E2CB}" type="presOf" srcId="{BCB58909-A587-4BBF-A436-2C5EB32EADC5}" destId="{8BEDAF34-9137-4AD4-B6AB-EAC0AA28445C}" srcOrd="0" destOrd="0" presId="urn:microsoft.com/office/officeart/2005/8/layout/chevron2"/>
    <dgm:cxn modelId="{31DF90CA-6052-4B30-AD0E-914A15A266BC}" type="presOf" srcId="{DCCD2CD6-7DDC-4017-9D06-AC7CD9A87D05}" destId="{D458DF94-B58D-465D-B24A-5CE6A1EBCED3}" srcOrd="0" destOrd="0" presId="urn:microsoft.com/office/officeart/2005/8/layout/chevron2"/>
    <dgm:cxn modelId="{4FEE1E4C-8F59-4F7B-894E-38133B3F77FD}" type="presOf" srcId="{D77C8459-F4A2-4C10-AEF9-A7A080FBFC3D}" destId="{258C1EA8-91AE-4726-9D29-BE2C584A0640}" srcOrd="0" destOrd="0" presId="urn:microsoft.com/office/officeart/2005/8/layout/chevron2"/>
    <dgm:cxn modelId="{858092BF-928D-4182-8F63-1CABEE81F41D}" srcId="{9EC90CD5-5C6A-405C-ACCB-1EEE7F89AC99}" destId="{D77C8459-F4A2-4C10-AEF9-A7A080FBFC3D}" srcOrd="0" destOrd="0" parTransId="{18FF7C5A-C134-4B97-85FF-897B151A463A}" sibTransId="{CEF3CD05-04B1-4442-8AC7-2FF7224395F4}"/>
    <dgm:cxn modelId="{7E3B7DC6-28CE-4B51-8945-A2390E437BB4}" type="presOf" srcId="{4ED4EBA9-E5BD-4BA7-BFCE-E64BA2D976F3}" destId="{12B5C9C3-E8CB-49A2-8E11-C6930328E118}" srcOrd="0" destOrd="0" presId="urn:microsoft.com/office/officeart/2005/8/layout/chevron2"/>
    <dgm:cxn modelId="{C98C0A9E-DD69-4B07-98B3-75930887AC11}" type="presOf" srcId="{9EC90CD5-5C6A-405C-ACCB-1EEE7F89AC99}" destId="{541E63DA-1073-4AF0-8F80-C169A1249A28}" srcOrd="0" destOrd="0" presId="urn:microsoft.com/office/officeart/2005/8/layout/chevron2"/>
    <dgm:cxn modelId="{84DAE3F8-0C05-4C26-A733-C2267B88DB19}" srcId="{D77C8459-F4A2-4C10-AEF9-A7A080FBFC3D}" destId="{2E7ED429-E281-4FC1-B756-5001637485D6}" srcOrd="1" destOrd="0" parTransId="{60C4D69E-2DEB-414D-9A98-C99D3A08C57E}" sibTransId="{CED2FA3B-C881-44DF-A3DB-776B11C1EAEF}"/>
    <dgm:cxn modelId="{6B89A004-8C7B-4DAD-BA46-2E639845829E}" type="presParOf" srcId="{541E63DA-1073-4AF0-8F80-C169A1249A28}" destId="{4D324CDB-EC13-4AF0-A18F-02D784A371F3}" srcOrd="0" destOrd="0" presId="urn:microsoft.com/office/officeart/2005/8/layout/chevron2"/>
    <dgm:cxn modelId="{0BA758BA-39F7-4602-93A9-87B935EA81B5}" type="presParOf" srcId="{4D324CDB-EC13-4AF0-A18F-02D784A371F3}" destId="{258C1EA8-91AE-4726-9D29-BE2C584A0640}" srcOrd="0" destOrd="0" presId="urn:microsoft.com/office/officeart/2005/8/layout/chevron2"/>
    <dgm:cxn modelId="{EDB2A61C-25D9-4BBD-A95E-58441100CFE6}" type="presParOf" srcId="{4D324CDB-EC13-4AF0-A18F-02D784A371F3}" destId="{A2EC02B8-3416-4B05-8D63-2602D4D92E3A}" srcOrd="1" destOrd="0" presId="urn:microsoft.com/office/officeart/2005/8/layout/chevron2"/>
    <dgm:cxn modelId="{5BF206AB-2698-493A-8BC5-CD95DEF8539C}" type="presParOf" srcId="{541E63DA-1073-4AF0-8F80-C169A1249A28}" destId="{82367A43-9712-42D1-9D0A-3B99F4BCF523}" srcOrd="1" destOrd="0" presId="urn:microsoft.com/office/officeart/2005/8/layout/chevron2"/>
    <dgm:cxn modelId="{DB8A9CD8-B6B8-4FDC-B2CB-7DC0BE2E10C2}" type="presParOf" srcId="{541E63DA-1073-4AF0-8F80-C169A1249A28}" destId="{A8B1DED1-FF40-4852-BA14-FA1FB2283911}" srcOrd="2" destOrd="0" presId="urn:microsoft.com/office/officeart/2005/8/layout/chevron2"/>
    <dgm:cxn modelId="{EEDACA2D-E595-46C6-9376-933E9E0ECFB8}" type="presParOf" srcId="{A8B1DED1-FF40-4852-BA14-FA1FB2283911}" destId="{12B5C9C3-E8CB-49A2-8E11-C6930328E118}" srcOrd="0" destOrd="0" presId="urn:microsoft.com/office/officeart/2005/8/layout/chevron2"/>
    <dgm:cxn modelId="{C347A1AE-CF3E-4E79-998F-38A6003F924E}" type="presParOf" srcId="{A8B1DED1-FF40-4852-BA14-FA1FB2283911}" destId="{8BEDAF34-9137-4AD4-B6AB-EAC0AA28445C}" srcOrd="1" destOrd="0" presId="urn:microsoft.com/office/officeart/2005/8/layout/chevron2"/>
    <dgm:cxn modelId="{B808A6B6-9C29-4372-B8C6-9AD5E76998CD}" type="presParOf" srcId="{541E63DA-1073-4AF0-8F80-C169A1249A28}" destId="{42B2C464-69A4-4E86-B6A7-D503851615D7}" srcOrd="3" destOrd="0" presId="urn:microsoft.com/office/officeart/2005/8/layout/chevron2"/>
    <dgm:cxn modelId="{36C57E07-2039-4E7E-827F-7AC1EBD18BEC}" type="presParOf" srcId="{541E63DA-1073-4AF0-8F80-C169A1249A28}" destId="{F72228AF-CAA9-47F7-A832-F3A0C04C85EF}" srcOrd="4" destOrd="0" presId="urn:microsoft.com/office/officeart/2005/8/layout/chevron2"/>
    <dgm:cxn modelId="{3827F664-15EF-488F-8673-44FD8B3FCD61}" type="presParOf" srcId="{F72228AF-CAA9-47F7-A832-F3A0C04C85EF}" destId="{A7F6562F-49F5-4D49-9E91-4F832D41D99C}" srcOrd="0" destOrd="0" presId="urn:microsoft.com/office/officeart/2005/8/layout/chevron2"/>
    <dgm:cxn modelId="{23415E18-144A-4546-9692-5CB6C83B0DBB}" type="presParOf" srcId="{F72228AF-CAA9-47F7-A832-F3A0C04C85EF}" destId="{D458DF94-B58D-465D-B24A-5CE6A1EBC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CC271-8271-4BD6-B752-3790DE34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0469-DFF1-46E2-8FB0-8FE84691AC58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1.пособие </a:t>
          </a:r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временной нетрудоспособности (в том числе, в связи с несчастным случаем на производстве и профзаболеванием)</a:t>
          </a:r>
          <a:endParaRPr lang="ru-RU" sz="16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0270DB-4B1A-4F74-8280-078FEBC97D7C}" type="parTrans" cxnId="{944FE19C-737E-48D4-9F25-A11A8383A4E0}">
      <dgm:prSet/>
      <dgm:spPr/>
      <dgm:t>
        <a:bodyPr/>
        <a:lstStyle/>
        <a:p>
          <a:endParaRPr lang="ru-RU"/>
        </a:p>
      </dgm:t>
    </dgm:pt>
    <dgm:pt modelId="{D16E2422-275B-4E7E-B8D3-AB4EA6D4A0A4}" type="sibTrans" cxnId="{944FE19C-737E-48D4-9F25-A11A8383A4E0}">
      <dgm:prSet/>
      <dgm:spPr/>
      <dgm:t>
        <a:bodyPr/>
        <a:lstStyle/>
        <a:p>
          <a:endParaRPr lang="ru-RU"/>
        </a:p>
      </dgm:t>
    </dgm:pt>
    <dgm:pt modelId="{C2937230-5B21-4398-A844-42C1B32CC70B}">
      <dgm:prSet phldrT="[Текст]"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пособие </a:t>
          </a:r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беременности и родам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56894-EA59-47ED-AB01-285074B7E32B}" type="parTrans" cxnId="{7E6511D4-2E19-4AE7-BA8F-C04AD7DD856E}">
      <dgm:prSet/>
      <dgm:spPr/>
      <dgm:t>
        <a:bodyPr/>
        <a:lstStyle/>
        <a:p>
          <a:endParaRPr lang="ru-RU"/>
        </a:p>
      </dgm:t>
    </dgm:pt>
    <dgm:pt modelId="{8163F33A-34DA-4E9E-A81F-03AFFBA8A68E}" type="sibTrans" cxnId="{7E6511D4-2E19-4AE7-BA8F-C04AD7DD856E}">
      <dgm:prSet/>
      <dgm:spPr/>
      <dgm:t>
        <a:bodyPr/>
        <a:lstStyle/>
        <a:p>
          <a:endParaRPr lang="ru-RU"/>
        </a:p>
      </dgm:t>
    </dgm:pt>
    <dgm:pt modelId="{53BFFB0D-8F58-4EE6-9156-61952BBE2AF8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единовременное </a:t>
          </a:r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при постановке на учет в ранние сроки беременности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903B91-ADC9-4971-A215-08F46F8CAF26}" type="parTrans" cxnId="{CF06EE06-06FC-4305-AAF8-9E9F86271F0A}">
      <dgm:prSet/>
      <dgm:spPr/>
      <dgm:t>
        <a:bodyPr/>
        <a:lstStyle/>
        <a:p>
          <a:endParaRPr lang="ru-RU"/>
        </a:p>
      </dgm:t>
    </dgm:pt>
    <dgm:pt modelId="{9B2B9824-B359-4AE4-9EFF-DF4EC1E6DA49}" type="sibTrans" cxnId="{CF06EE06-06FC-4305-AAF8-9E9F86271F0A}">
      <dgm:prSet/>
      <dgm:spPr/>
      <dgm:t>
        <a:bodyPr/>
        <a:lstStyle/>
        <a:p>
          <a:endParaRPr lang="ru-RU"/>
        </a:p>
      </dgm:t>
    </dgm:pt>
    <dgm:pt modelId="{BD03700B-A349-48D2-AB1D-43FD140EE6B4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единовременное </a:t>
          </a:r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при рождении ребенка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376DAC-0A32-478B-B141-E23AD73DD95A}" type="parTrans" cxnId="{DB9D5DEC-D8BE-4AC5-98B8-E731D18C552B}">
      <dgm:prSet/>
      <dgm:spPr/>
      <dgm:t>
        <a:bodyPr/>
        <a:lstStyle/>
        <a:p>
          <a:endParaRPr lang="ru-RU"/>
        </a:p>
      </dgm:t>
    </dgm:pt>
    <dgm:pt modelId="{25495B3F-CDED-42ED-A7BA-54AEAB059BDF}" type="sibTrans" cxnId="{DB9D5DEC-D8BE-4AC5-98B8-E731D18C552B}">
      <dgm:prSet/>
      <dgm:spPr/>
      <dgm:t>
        <a:bodyPr/>
        <a:lstStyle/>
        <a:p>
          <a:endParaRPr lang="ru-RU"/>
        </a:p>
      </dgm:t>
    </dgm:pt>
    <dgm:pt modelId="{FFB409A4-DFCC-4393-B2B0-9511B0BEB300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ежемесячное </a:t>
          </a:r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уходу за ребенком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314C69-4618-42E8-844D-496971DC4754}" type="parTrans" cxnId="{4F6CB9DF-F4F0-495A-BCA9-D1DBAFE63896}">
      <dgm:prSet/>
      <dgm:spPr/>
      <dgm:t>
        <a:bodyPr/>
        <a:lstStyle/>
        <a:p>
          <a:endParaRPr lang="ru-RU"/>
        </a:p>
      </dgm:t>
    </dgm:pt>
    <dgm:pt modelId="{3FDB08F4-525C-4B4A-B85A-6EC8DAD031FE}" type="sibTrans" cxnId="{4F6CB9DF-F4F0-495A-BCA9-D1DBAFE63896}">
      <dgm:prSet/>
      <dgm:spPr/>
      <dgm:t>
        <a:bodyPr/>
        <a:lstStyle/>
        <a:p>
          <a:endParaRPr lang="ru-RU"/>
        </a:p>
      </dgm:t>
    </dgm:pt>
    <dgm:pt modelId="{2FE97EFE-9F4D-4839-BCB6-504C87E083CC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 оплата </a:t>
          </a:r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дополнительного отпуска пострадавшему на производстве</a:t>
          </a:r>
          <a:endParaRPr lang="ru-RU" sz="16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B562B7-0BD6-4D64-B704-720EB3A3F125}" type="parTrans" cxnId="{B8D1A6BD-AB57-4108-8D4E-7747A1CE732E}">
      <dgm:prSet/>
      <dgm:spPr/>
      <dgm:t>
        <a:bodyPr/>
        <a:lstStyle/>
        <a:p>
          <a:endParaRPr lang="ru-RU"/>
        </a:p>
      </dgm:t>
    </dgm:pt>
    <dgm:pt modelId="{9FD67BF5-A29B-4918-AEC9-C0E729AED98C}" type="sibTrans" cxnId="{B8D1A6BD-AB57-4108-8D4E-7747A1CE732E}">
      <dgm:prSet/>
      <dgm:spPr/>
      <dgm:t>
        <a:bodyPr/>
        <a:lstStyle/>
        <a:p>
          <a:endParaRPr lang="ru-RU"/>
        </a:p>
      </dgm:t>
    </dgm:pt>
    <dgm:pt modelId="{FF91E36E-3579-4942-8B27-40B9CA40FA87}" type="pres">
      <dgm:prSet presAssocID="{4F2CC271-8271-4BD6-B752-3790DE34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DC4B-0D15-48E5-B2DB-DCF6121FEF29}" type="pres">
      <dgm:prSet presAssocID="{45AC0469-DFF1-46E2-8FB0-8FE84691AC58}" presName="parentText" presStyleLbl="node1" presStyleIdx="0" presStyleCnt="6" custLinFactNeighborX="-4157" custLinFactNeighborY="-2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BD263D-AD9E-4125-A036-1AF577B96961}" type="pres">
      <dgm:prSet presAssocID="{D16E2422-275B-4E7E-B8D3-AB4EA6D4A0A4}" presName="spacer" presStyleCnt="0"/>
      <dgm:spPr/>
    </dgm:pt>
    <dgm:pt modelId="{DFB2E431-6204-47C1-B283-E0BE3C016657}" type="pres">
      <dgm:prSet presAssocID="{C2937230-5B21-4398-A844-42C1B32CC70B}" presName="parentText" presStyleLbl="node1" presStyleIdx="1" presStyleCnt="6" custLinFactNeighborX="461" custLinFactNeighborY="3404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1F3F53-A735-4672-84BF-58371857E350}" type="pres">
      <dgm:prSet presAssocID="{8163F33A-34DA-4E9E-A81F-03AFFBA8A68E}" presName="spacer" presStyleCnt="0"/>
      <dgm:spPr/>
    </dgm:pt>
    <dgm:pt modelId="{5BD3435D-9B77-475D-99D4-BDEAAF1D6A31}" type="pres">
      <dgm:prSet presAssocID="{53BFFB0D-8F58-4EE6-9156-61952BBE2AF8}" presName="parentText" presStyleLbl="node1" presStyleIdx="2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7FE687-8992-4C25-8386-54D939417945}" type="pres">
      <dgm:prSet presAssocID="{9B2B9824-B359-4AE4-9EFF-DF4EC1E6DA49}" presName="spacer" presStyleCnt="0"/>
      <dgm:spPr/>
    </dgm:pt>
    <dgm:pt modelId="{DF4E1883-D8DA-4630-B990-F4CF307B2898}" type="pres">
      <dgm:prSet presAssocID="{BD03700B-A349-48D2-AB1D-43FD140EE6B4}" presName="parentText" presStyleLbl="node1" presStyleIdx="3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05F6EF-D235-4E2E-8728-3740176960AF}" type="pres">
      <dgm:prSet presAssocID="{25495B3F-CDED-42ED-A7BA-54AEAB059BDF}" presName="spacer" presStyleCnt="0"/>
      <dgm:spPr/>
    </dgm:pt>
    <dgm:pt modelId="{13726389-0A22-4DD3-A011-544222EBECF6}" type="pres">
      <dgm:prSet presAssocID="{FFB409A4-DFCC-4393-B2B0-9511B0BEB300}" presName="parentText" presStyleLbl="node1" presStyleIdx="4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8CF2A4-476E-4F95-A56D-80B0DA4FA649}" type="pres">
      <dgm:prSet presAssocID="{3FDB08F4-525C-4B4A-B85A-6EC8DAD031FE}" presName="spacer" presStyleCnt="0"/>
      <dgm:spPr/>
    </dgm:pt>
    <dgm:pt modelId="{BDE0F2BC-8453-40AC-8D75-F7C8567B31F1}" type="pres">
      <dgm:prSet presAssocID="{2FE97EFE-9F4D-4839-BCB6-504C87E083CC}" presName="parentText" presStyleLbl="node1" presStyleIdx="5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1CEA872-8ABA-474F-811F-6450139ECDEE}" type="presOf" srcId="{53BFFB0D-8F58-4EE6-9156-61952BBE2AF8}" destId="{5BD3435D-9B77-475D-99D4-BDEAAF1D6A31}" srcOrd="0" destOrd="0" presId="urn:microsoft.com/office/officeart/2005/8/layout/vList2"/>
    <dgm:cxn modelId="{873C3DC2-3038-4E8F-9370-7EEFB8A33F0D}" type="presOf" srcId="{4F2CC271-8271-4BD6-B752-3790DE341F5F}" destId="{FF91E36E-3579-4942-8B27-40B9CA40FA87}" srcOrd="0" destOrd="0" presId="urn:microsoft.com/office/officeart/2005/8/layout/vList2"/>
    <dgm:cxn modelId="{4F6CB9DF-F4F0-495A-BCA9-D1DBAFE63896}" srcId="{4F2CC271-8271-4BD6-B752-3790DE341F5F}" destId="{FFB409A4-DFCC-4393-B2B0-9511B0BEB300}" srcOrd="4" destOrd="0" parTransId="{FB314C69-4618-42E8-844D-496971DC4754}" sibTransId="{3FDB08F4-525C-4B4A-B85A-6EC8DAD031FE}"/>
    <dgm:cxn modelId="{ECFC0929-64AA-4754-9C52-FFEA5AC9B1C2}" type="presOf" srcId="{C2937230-5B21-4398-A844-42C1B32CC70B}" destId="{DFB2E431-6204-47C1-B283-E0BE3C016657}" srcOrd="0" destOrd="0" presId="urn:microsoft.com/office/officeart/2005/8/layout/vList2"/>
    <dgm:cxn modelId="{DB9D5DEC-D8BE-4AC5-98B8-E731D18C552B}" srcId="{4F2CC271-8271-4BD6-B752-3790DE341F5F}" destId="{BD03700B-A349-48D2-AB1D-43FD140EE6B4}" srcOrd="3" destOrd="0" parTransId="{1D376DAC-0A32-478B-B141-E23AD73DD95A}" sibTransId="{25495B3F-CDED-42ED-A7BA-54AEAB059BDF}"/>
    <dgm:cxn modelId="{7E6511D4-2E19-4AE7-BA8F-C04AD7DD856E}" srcId="{4F2CC271-8271-4BD6-B752-3790DE341F5F}" destId="{C2937230-5B21-4398-A844-42C1B32CC70B}" srcOrd="1" destOrd="0" parTransId="{ABD56894-EA59-47ED-AB01-285074B7E32B}" sibTransId="{8163F33A-34DA-4E9E-A81F-03AFFBA8A68E}"/>
    <dgm:cxn modelId="{168987BC-B4D5-4220-ACFF-8F7F38DE5EBA}" type="presOf" srcId="{45AC0469-DFF1-46E2-8FB0-8FE84691AC58}" destId="{7AD6DC4B-0D15-48E5-B2DB-DCF6121FEF29}" srcOrd="0" destOrd="0" presId="urn:microsoft.com/office/officeart/2005/8/layout/vList2"/>
    <dgm:cxn modelId="{18D37A94-A26B-49F6-9D86-BE690EDADAD0}" type="presOf" srcId="{2FE97EFE-9F4D-4839-BCB6-504C87E083CC}" destId="{BDE0F2BC-8453-40AC-8D75-F7C8567B31F1}" srcOrd="0" destOrd="0" presId="urn:microsoft.com/office/officeart/2005/8/layout/vList2"/>
    <dgm:cxn modelId="{CF06EE06-06FC-4305-AAF8-9E9F86271F0A}" srcId="{4F2CC271-8271-4BD6-B752-3790DE341F5F}" destId="{53BFFB0D-8F58-4EE6-9156-61952BBE2AF8}" srcOrd="2" destOrd="0" parTransId="{4D903B91-ADC9-4971-A215-08F46F8CAF26}" sibTransId="{9B2B9824-B359-4AE4-9EFF-DF4EC1E6DA49}"/>
    <dgm:cxn modelId="{9F80E63B-3750-4484-B12C-03422996FBB6}" type="presOf" srcId="{BD03700B-A349-48D2-AB1D-43FD140EE6B4}" destId="{DF4E1883-D8DA-4630-B990-F4CF307B2898}" srcOrd="0" destOrd="0" presId="urn:microsoft.com/office/officeart/2005/8/layout/vList2"/>
    <dgm:cxn modelId="{944FE19C-737E-48D4-9F25-A11A8383A4E0}" srcId="{4F2CC271-8271-4BD6-B752-3790DE341F5F}" destId="{45AC0469-DFF1-46E2-8FB0-8FE84691AC58}" srcOrd="0" destOrd="0" parTransId="{4D0270DB-4B1A-4F74-8280-078FEBC97D7C}" sibTransId="{D16E2422-275B-4E7E-B8D3-AB4EA6D4A0A4}"/>
    <dgm:cxn modelId="{C98F2AA8-6527-4F44-89B8-4135832C7452}" type="presOf" srcId="{FFB409A4-DFCC-4393-B2B0-9511B0BEB300}" destId="{13726389-0A22-4DD3-A011-544222EBECF6}" srcOrd="0" destOrd="0" presId="urn:microsoft.com/office/officeart/2005/8/layout/vList2"/>
    <dgm:cxn modelId="{B8D1A6BD-AB57-4108-8D4E-7747A1CE732E}" srcId="{4F2CC271-8271-4BD6-B752-3790DE341F5F}" destId="{2FE97EFE-9F4D-4839-BCB6-504C87E083CC}" srcOrd="5" destOrd="0" parTransId="{A3B562B7-0BD6-4D64-B704-720EB3A3F125}" sibTransId="{9FD67BF5-A29B-4918-AEC9-C0E729AED98C}"/>
    <dgm:cxn modelId="{A4A69312-A9DD-4830-BE66-E52CC005D1AC}" type="presParOf" srcId="{FF91E36E-3579-4942-8B27-40B9CA40FA87}" destId="{7AD6DC4B-0D15-48E5-B2DB-DCF6121FEF29}" srcOrd="0" destOrd="0" presId="urn:microsoft.com/office/officeart/2005/8/layout/vList2"/>
    <dgm:cxn modelId="{B0D3E896-F8AB-4861-9B0F-77A238E46E07}" type="presParOf" srcId="{FF91E36E-3579-4942-8B27-40B9CA40FA87}" destId="{2EBD263D-AD9E-4125-A036-1AF577B96961}" srcOrd="1" destOrd="0" presId="urn:microsoft.com/office/officeart/2005/8/layout/vList2"/>
    <dgm:cxn modelId="{BDA96E3F-CA99-4686-B32B-396FD5FB2692}" type="presParOf" srcId="{FF91E36E-3579-4942-8B27-40B9CA40FA87}" destId="{DFB2E431-6204-47C1-B283-E0BE3C016657}" srcOrd="2" destOrd="0" presId="urn:microsoft.com/office/officeart/2005/8/layout/vList2"/>
    <dgm:cxn modelId="{D5CD38F7-43FD-4D15-A966-66F7F5C9A013}" type="presParOf" srcId="{FF91E36E-3579-4942-8B27-40B9CA40FA87}" destId="{0D1F3F53-A735-4672-84BF-58371857E350}" srcOrd="3" destOrd="0" presId="urn:microsoft.com/office/officeart/2005/8/layout/vList2"/>
    <dgm:cxn modelId="{8F54493C-D2E3-4C09-BE67-F428E2443DF1}" type="presParOf" srcId="{FF91E36E-3579-4942-8B27-40B9CA40FA87}" destId="{5BD3435D-9B77-475D-99D4-BDEAAF1D6A31}" srcOrd="4" destOrd="0" presId="urn:microsoft.com/office/officeart/2005/8/layout/vList2"/>
    <dgm:cxn modelId="{25273F71-FB6D-42F0-8470-9025D3B0F8A1}" type="presParOf" srcId="{FF91E36E-3579-4942-8B27-40B9CA40FA87}" destId="{BA7FE687-8992-4C25-8386-54D939417945}" srcOrd="5" destOrd="0" presId="urn:microsoft.com/office/officeart/2005/8/layout/vList2"/>
    <dgm:cxn modelId="{A034A593-4181-494D-9042-7A4C2257459E}" type="presParOf" srcId="{FF91E36E-3579-4942-8B27-40B9CA40FA87}" destId="{DF4E1883-D8DA-4630-B990-F4CF307B2898}" srcOrd="6" destOrd="0" presId="urn:microsoft.com/office/officeart/2005/8/layout/vList2"/>
    <dgm:cxn modelId="{D519730A-44B2-4884-809E-0DEAFABE7B2A}" type="presParOf" srcId="{FF91E36E-3579-4942-8B27-40B9CA40FA87}" destId="{9805F6EF-D235-4E2E-8728-3740176960AF}" srcOrd="7" destOrd="0" presId="urn:microsoft.com/office/officeart/2005/8/layout/vList2"/>
    <dgm:cxn modelId="{46AEE197-C552-4A76-9C1C-8E4A825FFE8B}" type="presParOf" srcId="{FF91E36E-3579-4942-8B27-40B9CA40FA87}" destId="{13726389-0A22-4DD3-A011-544222EBECF6}" srcOrd="8" destOrd="0" presId="urn:microsoft.com/office/officeart/2005/8/layout/vList2"/>
    <dgm:cxn modelId="{0A066670-31D6-4BC3-8B38-E5FE467CB19B}" type="presParOf" srcId="{FF91E36E-3579-4942-8B27-40B9CA40FA87}" destId="{EA8CF2A4-476E-4F95-A56D-80B0DA4FA649}" srcOrd="9" destOrd="0" presId="urn:microsoft.com/office/officeart/2005/8/layout/vList2"/>
    <dgm:cxn modelId="{77F15FB6-E2DC-4763-AC04-F1711FA796AB}" type="presParOf" srcId="{FF91E36E-3579-4942-8B27-40B9CA40FA87}" destId="{BDE0F2BC-8453-40AC-8D75-F7C8567B31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CC271-8271-4BD6-B752-3790DE34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0469-DFF1-46E2-8FB0-8FE84691AC58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i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</a:t>
          </a:r>
          <a:r>
            <a:rPr lang="ru-RU" sz="1600" b="1" i="0" baseline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4-х дополнительных дней одному из родителей (опекуну, попечителю) для ухода за детьми - инвалидами</a:t>
          </a:r>
          <a:endParaRPr lang="ru-RU" sz="1600" b="1" i="0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0270DB-4B1A-4F74-8280-078FEBC97D7C}" type="parTrans" cxnId="{944FE19C-737E-48D4-9F25-A11A8383A4E0}">
      <dgm:prSet/>
      <dgm:spPr/>
      <dgm:t>
        <a:bodyPr/>
        <a:lstStyle/>
        <a:p>
          <a:endParaRPr lang="ru-RU"/>
        </a:p>
      </dgm:t>
    </dgm:pt>
    <dgm:pt modelId="{D16E2422-275B-4E7E-B8D3-AB4EA6D4A0A4}" type="sibTrans" cxnId="{944FE19C-737E-48D4-9F25-A11A8383A4E0}">
      <dgm:prSet/>
      <dgm:spPr/>
      <dgm:t>
        <a:bodyPr/>
        <a:lstStyle/>
        <a:p>
          <a:endParaRPr lang="ru-RU"/>
        </a:p>
      </dgm:t>
    </dgm:pt>
    <dgm:pt modelId="{C2937230-5B21-4398-A844-42C1B32CC70B}">
      <dgm:prSet phldrT="[Текст]"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Социальное пособие на погребение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56894-EA59-47ED-AB01-285074B7E32B}" type="parTrans" cxnId="{7E6511D4-2E19-4AE7-BA8F-C04AD7DD856E}">
      <dgm:prSet/>
      <dgm:spPr/>
      <dgm:t>
        <a:bodyPr/>
        <a:lstStyle/>
        <a:p>
          <a:endParaRPr lang="ru-RU"/>
        </a:p>
      </dgm:t>
    </dgm:pt>
    <dgm:pt modelId="{8163F33A-34DA-4E9E-A81F-03AFFBA8A68E}" type="sibTrans" cxnId="{7E6511D4-2E19-4AE7-BA8F-C04AD7DD856E}">
      <dgm:prSet/>
      <dgm:spPr/>
      <dgm:t>
        <a:bodyPr/>
        <a:lstStyle/>
        <a:p>
          <a:endParaRPr lang="ru-RU"/>
        </a:p>
      </dgm:t>
    </dgm:pt>
    <dgm:pt modelId="{53BFFB0D-8F58-4EE6-9156-61952BBE2AF8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предупредительные меры в рамках программы ФПМ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903B91-ADC9-4971-A215-08F46F8CAF26}" type="parTrans" cxnId="{CF06EE06-06FC-4305-AAF8-9E9F86271F0A}">
      <dgm:prSet/>
      <dgm:spPr/>
      <dgm:t>
        <a:bodyPr/>
        <a:lstStyle/>
        <a:p>
          <a:endParaRPr lang="ru-RU"/>
        </a:p>
      </dgm:t>
    </dgm:pt>
    <dgm:pt modelId="{9B2B9824-B359-4AE4-9EFF-DF4EC1E6DA49}" type="sibTrans" cxnId="{CF06EE06-06FC-4305-AAF8-9E9F86271F0A}">
      <dgm:prSet/>
      <dgm:spPr/>
      <dgm:t>
        <a:bodyPr/>
        <a:lstStyle/>
        <a:p>
          <a:endParaRPr lang="ru-RU"/>
        </a:p>
      </dgm:t>
    </dgm:pt>
    <dgm:pt modelId="{BD03700B-A349-48D2-AB1D-43FD140EE6B4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выплату пособия по временной нетрудоспособности за счет средств Федерального бюджета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376DAC-0A32-478B-B141-E23AD73DD95A}" type="parTrans" cxnId="{DB9D5DEC-D8BE-4AC5-98B8-E731D18C552B}">
      <dgm:prSet/>
      <dgm:spPr/>
      <dgm:t>
        <a:bodyPr/>
        <a:lstStyle/>
        <a:p>
          <a:endParaRPr lang="ru-RU"/>
        </a:p>
      </dgm:t>
    </dgm:pt>
    <dgm:pt modelId="{25495B3F-CDED-42ED-A7BA-54AEAB059BDF}" type="sibTrans" cxnId="{DB9D5DEC-D8BE-4AC5-98B8-E731D18C552B}">
      <dgm:prSet/>
      <dgm:spPr/>
      <dgm:t>
        <a:bodyPr/>
        <a:lstStyle/>
        <a:p>
          <a:endParaRPr lang="ru-RU"/>
        </a:p>
      </dgm:t>
    </dgm:pt>
    <dgm:pt modelId="{FF91E36E-3579-4942-8B27-40B9CA40FA87}" type="pres">
      <dgm:prSet presAssocID="{4F2CC271-8271-4BD6-B752-3790DE34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DC4B-0D15-48E5-B2DB-DCF6121FEF29}" type="pres">
      <dgm:prSet presAssocID="{45AC0469-DFF1-46E2-8FB0-8FE84691AC58}" presName="parentText" presStyleLbl="node1" presStyleIdx="0" presStyleCnt="4" custLinFactNeighborX="-4157" custLinFactNeighborY="-2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BD263D-AD9E-4125-A036-1AF577B96961}" type="pres">
      <dgm:prSet presAssocID="{D16E2422-275B-4E7E-B8D3-AB4EA6D4A0A4}" presName="spacer" presStyleCnt="0"/>
      <dgm:spPr/>
    </dgm:pt>
    <dgm:pt modelId="{DFB2E431-6204-47C1-B283-E0BE3C016657}" type="pres">
      <dgm:prSet presAssocID="{C2937230-5B21-4398-A844-42C1B32CC70B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1F3F53-A735-4672-84BF-58371857E350}" type="pres">
      <dgm:prSet presAssocID="{8163F33A-34DA-4E9E-A81F-03AFFBA8A68E}" presName="spacer" presStyleCnt="0"/>
      <dgm:spPr/>
    </dgm:pt>
    <dgm:pt modelId="{5BD3435D-9B77-475D-99D4-BDEAAF1D6A31}" type="pres">
      <dgm:prSet presAssocID="{53BFFB0D-8F58-4EE6-9156-61952BBE2AF8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7FE687-8992-4C25-8386-54D939417945}" type="pres">
      <dgm:prSet presAssocID="{9B2B9824-B359-4AE4-9EFF-DF4EC1E6DA49}" presName="spacer" presStyleCnt="0"/>
      <dgm:spPr/>
    </dgm:pt>
    <dgm:pt modelId="{DF4E1883-D8DA-4630-B990-F4CF307B2898}" type="pres">
      <dgm:prSet presAssocID="{BD03700B-A349-48D2-AB1D-43FD140EE6B4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E82784E-1B35-4AF8-8ED3-5E8997F0CC4A}" type="presOf" srcId="{4F2CC271-8271-4BD6-B752-3790DE341F5F}" destId="{FF91E36E-3579-4942-8B27-40B9CA40FA87}" srcOrd="0" destOrd="0" presId="urn:microsoft.com/office/officeart/2005/8/layout/vList2"/>
    <dgm:cxn modelId="{CF06EE06-06FC-4305-AAF8-9E9F86271F0A}" srcId="{4F2CC271-8271-4BD6-B752-3790DE341F5F}" destId="{53BFFB0D-8F58-4EE6-9156-61952BBE2AF8}" srcOrd="2" destOrd="0" parTransId="{4D903B91-ADC9-4971-A215-08F46F8CAF26}" sibTransId="{9B2B9824-B359-4AE4-9EFF-DF4EC1E6DA49}"/>
    <dgm:cxn modelId="{7E6511D4-2E19-4AE7-BA8F-C04AD7DD856E}" srcId="{4F2CC271-8271-4BD6-B752-3790DE341F5F}" destId="{C2937230-5B21-4398-A844-42C1B32CC70B}" srcOrd="1" destOrd="0" parTransId="{ABD56894-EA59-47ED-AB01-285074B7E32B}" sibTransId="{8163F33A-34DA-4E9E-A81F-03AFFBA8A68E}"/>
    <dgm:cxn modelId="{EF875CE9-B5FB-4D82-895A-5179ED252933}" type="presOf" srcId="{BD03700B-A349-48D2-AB1D-43FD140EE6B4}" destId="{DF4E1883-D8DA-4630-B990-F4CF307B2898}" srcOrd="0" destOrd="0" presId="urn:microsoft.com/office/officeart/2005/8/layout/vList2"/>
    <dgm:cxn modelId="{DB9D5DEC-D8BE-4AC5-98B8-E731D18C552B}" srcId="{4F2CC271-8271-4BD6-B752-3790DE341F5F}" destId="{BD03700B-A349-48D2-AB1D-43FD140EE6B4}" srcOrd="3" destOrd="0" parTransId="{1D376DAC-0A32-478B-B141-E23AD73DD95A}" sibTransId="{25495B3F-CDED-42ED-A7BA-54AEAB059BDF}"/>
    <dgm:cxn modelId="{0E792F12-956C-42A3-8A60-2B2F5A77C947}" type="presOf" srcId="{53BFFB0D-8F58-4EE6-9156-61952BBE2AF8}" destId="{5BD3435D-9B77-475D-99D4-BDEAAF1D6A31}" srcOrd="0" destOrd="0" presId="urn:microsoft.com/office/officeart/2005/8/layout/vList2"/>
    <dgm:cxn modelId="{FC37ABAB-B02C-4DE6-83E4-D0EF988D29C6}" type="presOf" srcId="{45AC0469-DFF1-46E2-8FB0-8FE84691AC58}" destId="{7AD6DC4B-0D15-48E5-B2DB-DCF6121FEF29}" srcOrd="0" destOrd="0" presId="urn:microsoft.com/office/officeart/2005/8/layout/vList2"/>
    <dgm:cxn modelId="{944FE19C-737E-48D4-9F25-A11A8383A4E0}" srcId="{4F2CC271-8271-4BD6-B752-3790DE341F5F}" destId="{45AC0469-DFF1-46E2-8FB0-8FE84691AC58}" srcOrd="0" destOrd="0" parTransId="{4D0270DB-4B1A-4F74-8280-078FEBC97D7C}" sibTransId="{D16E2422-275B-4E7E-B8D3-AB4EA6D4A0A4}"/>
    <dgm:cxn modelId="{E040AC8C-2F69-4798-9212-F1271AD953C4}" type="presOf" srcId="{C2937230-5B21-4398-A844-42C1B32CC70B}" destId="{DFB2E431-6204-47C1-B283-E0BE3C016657}" srcOrd="0" destOrd="0" presId="urn:microsoft.com/office/officeart/2005/8/layout/vList2"/>
    <dgm:cxn modelId="{7F37C5D1-F9B1-4A0F-9A7D-D7F0035B4DDD}" type="presParOf" srcId="{FF91E36E-3579-4942-8B27-40B9CA40FA87}" destId="{7AD6DC4B-0D15-48E5-B2DB-DCF6121FEF29}" srcOrd="0" destOrd="0" presId="urn:microsoft.com/office/officeart/2005/8/layout/vList2"/>
    <dgm:cxn modelId="{A1B4431C-583F-4402-98A9-7C35FED3A84B}" type="presParOf" srcId="{FF91E36E-3579-4942-8B27-40B9CA40FA87}" destId="{2EBD263D-AD9E-4125-A036-1AF577B96961}" srcOrd="1" destOrd="0" presId="urn:microsoft.com/office/officeart/2005/8/layout/vList2"/>
    <dgm:cxn modelId="{8CEB5264-CE48-40AF-84CB-952F287D3779}" type="presParOf" srcId="{FF91E36E-3579-4942-8B27-40B9CA40FA87}" destId="{DFB2E431-6204-47C1-B283-E0BE3C016657}" srcOrd="2" destOrd="0" presId="urn:microsoft.com/office/officeart/2005/8/layout/vList2"/>
    <dgm:cxn modelId="{EEFF2072-1AC8-45E0-8CF2-AA9D1AA0795E}" type="presParOf" srcId="{FF91E36E-3579-4942-8B27-40B9CA40FA87}" destId="{0D1F3F53-A735-4672-84BF-58371857E350}" srcOrd="3" destOrd="0" presId="urn:microsoft.com/office/officeart/2005/8/layout/vList2"/>
    <dgm:cxn modelId="{AC796A02-82C4-4928-B713-A62306182E36}" type="presParOf" srcId="{FF91E36E-3579-4942-8B27-40B9CA40FA87}" destId="{5BD3435D-9B77-475D-99D4-BDEAAF1D6A31}" srcOrd="4" destOrd="0" presId="urn:microsoft.com/office/officeart/2005/8/layout/vList2"/>
    <dgm:cxn modelId="{AB052809-09E3-4702-9508-62552112F63E}" type="presParOf" srcId="{FF91E36E-3579-4942-8B27-40B9CA40FA87}" destId="{BA7FE687-8992-4C25-8386-54D939417945}" srcOrd="5" destOrd="0" presId="urn:microsoft.com/office/officeart/2005/8/layout/vList2"/>
    <dgm:cxn modelId="{DA0554CF-974F-46E1-B8AF-02D9B34A26D1}" type="presParOf" srcId="{FF91E36E-3579-4942-8B27-40B9CA40FA87}" destId="{DF4E1883-D8DA-4630-B990-F4CF307B28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1EA8-91AE-4726-9D29-BE2C584A0640}">
      <dsp:nvSpPr>
        <dsp:cNvPr id="0" name=""/>
        <dsp:cNvSpPr/>
      </dsp:nvSpPr>
      <dsp:spPr>
        <a:xfrm rot="5400000">
          <a:off x="-266633" y="269033"/>
          <a:ext cx="1777555" cy="124428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624543"/>
        <a:ext cx="1244288" cy="533267"/>
      </dsp:txXfrm>
    </dsp:sp>
    <dsp:sp modelId="{A2EC02B8-3416-4B05-8D63-2602D4D92E3A}">
      <dsp:nvSpPr>
        <dsp:cNvPr id="0" name=""/>
        <dsp:cNvSpPr/>
      </dsp:nvSpPr>
      <dsp:spPr>
        <a:xfrm rot="5400000">
          <a:off x="4493951" y="-3249663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Пособия работающим гражданам будут рассчитываться и выплачиваться не бухгалтерией работодателя, а региональным отделение Фонда социального страхования.</a:t>
          </a:r>
          <a:endParaRPr lang="ru-RU" sz="1600" b="1" i="0" kern="1200" dirty="0">
            <a:solidFill>
              <a:srgbClr val="0000FF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Исключение – </a:t>
          </a:r>
          <a:r>
            <a:rPr lang="ru-RU" sz="1400" b="1" i="0" kern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первые 3 дня временной нетрудоспособности, оплата за которые осуществляется за счет средств работодателя </a:t>
          </a:r>
          <a:endParaRPr lang="ru-RU" sz="1400" b="1" i="0" kern="1200" dirty="0">
            <a:solidFill>
              <a:srgbClr val="C0000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244288" y="0"/>
        <a:ext cx="7654737" cy="1155410"/>
      </dsp:txXfrm>
    </dsp:sp>
    <dsp:sp modelId="{12B5C9C3-E8CB-49A2-8E11-C6930328E118}">
      <dsp:nvSpPr>
        <dsp:cNvPr id="0" name=""/>
        <dsp:cNvSpPr/>
      </dsp:nvSpPr>
      <dsp:spPr>
        <a:xfrm rot="5400000">
          <a:off x="-266633" y="1850803"/>
          <a:ext cx="1777555" cy="1244288"/>
        </a:xfrm>
        <a:prstGeom prst="chevron">
          <a:avLst/>
        </a:prstGeom>
        <a:solidFill>
          <a:srgbClr val="40E719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2206313"/>
        <a:ext cx="1244288" cy="533267"/>
      </dsp:txXfrm>
    </dsp:sp>
    <dsp:sp modelId="{8BEDAF34-9137-4AD4-B6AB-EAC0AA28445C}">
      <dsp:nvSpPr>
        <dsp:cNvPr id="0" name=""/>
        <dsp:cNvSpPr/>
      </dsp:nvSpPr>
      <dsp:spPr>
        <a:xfrm rot="5400000">
          <a:off x="4493951" y="-1661955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пособий и формула расчета пособий не меняются</a:t>
          </a:r>
          <a:endParaRPr lang="ru-RU" sz="1400" i="1" kern="1200" dirty="0">
            <a:solidFill>
              <a:srgbClr val="C00000"/>
            </a:solidFill>
          </a:endParaRPr>
        </a:p>
      </dsp:txBody>
      <dsp:txXfrm rot="-5400000">
        <a:off x="1244288" y="1587708"/>
        <a:ext cx="7654737" cy="1155410"/>
      </dsp:txXfrm>
    </dsp:sp>
    <dsp:sp modelId="{A7F6562F-49F5-4D49-9E91-4F832D41D99C}">
      <dsp:nvSpPr>
        <dsp:cNvPr id="0" name=""/>
        <dsp:cNvSpPr/>
      </dsp:nvSpPr>
      <dsp:spPr>
        <a:xfrm rot="5400000">
          <a:off x="-266633" y="3442048"/>
          <a:ext cx="1777555" cy="1244288"/>
        </a:xfrm>
        <a:prstGeom prst="chevron">
          <a:avLst/>
        </a:prstGeom>
        <a:solidFill>
          <a:srgbClr val="FFFF0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3797558"/>
        <a:ext cx="1244288" cy="533267"/>
      </dsp:txXfrm>
    </dsp:sp>
    <dsp:sp modelId="{D458DF94-B58D-465D-B24A-5CE6A1EBCED3}">
      <dsp:nvSpPr>
        <dsp:cNvPr id="0" name=""/>
        <dsp:cNvSpPr/>
      </dsp:nvSpPr>
      <dsp:spPr>
        <a:xfrm rot="5400000">
          <a:off x="4493951" y="-81305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Изменяется схема взаимодействия отделения Фонда с работодателями и застрахованными лицами</a:t>
          </a:r>
          <a:endParaRPr lang="ru-RU" sz="1400" kern="1200" dirty="0"/>
        </a:p>
      </dsp:txBody>
      <dsp:txXfrm rot="-5400000">
        <a:off x="1244288" y="3168358"/>
        <a:ext cx="7654737" cy="1155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6DC4B-0D15-48E5-B2DB-DCF6121FEF29}">
      <dsp:nvSpPr>
        <dsp:cNvPr id="0" name=""/>
        <dsp:cNvSpPr/>
      </dsp:nvSpPr>
      <dsp:spPr>
        <a:xfrm>
          <a:off x="0" y="14400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1.пособие </a:t>
          </a: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временной нетрудоспособности (в том числе, в связи с несчастным случаем на производстве и профзаболеванием)</a:t>
          </a:r>
          <a:endParaRPr lang="ru-RU" sz="1600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4400"/>
        <a:ext cx="8388424" cy="655200"/>
      </dsp:txXfrm>
    </dsp:sp>
    <dsp:sp modelId="{DFB2E431-6204-47C1-B283-E0BE3C016657}">
      <dsp:nvSpPr>
        <dsp:cNvPr id="0" name=""/>
        <dsp:cNvSpPr/>
      </dsp:nvSpPr>
      <dsp:spPr>
        <a:xfrm>
          <a:off x="0" y="804968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пособие </a:t>
          </a: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 беременности и родам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804968"/>
        <a:ext cx="8388424" cy="655200"/>
      </dsp:txXfrm>
    </dsp:sp>
    <dsp:sp modelId="{5BD3435D-9B77-475D-99D4-BDEAAF1D6A31}">
      <dsp:nvSpPr>
        <dsp:cNvPr id="0" name=""/>
        <dsp:cNvSpPr/>
      </dsp:nvSpPr>
      <dsp:spPr>
        <a:xfrm>
          <a:off x="0" y="1526648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единовременное </a:t>
          </a: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при постановке на учет в ранние сроки беременности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526648"/>
        <a:ext cx="8388424" cy="655200"/>
      </dsp:txXfrm>
    </dsp:sp>
    <dsp:sp modelId="{DF4E1883-D8DA-4630-B990-F4CF307B2898}">
      <dsp:nvSpPr>
        <dsp:cNvPr id="0" name=""/>
        <dsp:cNvSpPr/>
      </dsp:nvSpPr>
      <dsp:spPr>
        <a:xfrm>
          <a:off x="0" y="2282648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единовременное </a:t>
          </a: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при рождении ребенка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282648"/>
        <a:ext cx="8388424" cy="655200"/>
      </dsp:txXfrm>
    </dsp:sp>
    <dsp:sp modelId="{13726389-0A22-4DD3-A011-544222EBECF6}">
      <dsp:nvSpPr>
        <dsp:cNvPr id="0" name=""/>
        <dsp:cNvSpPr/>
      </dsp:nvSpPr>
      <dsp:spPr>
        <a:xfrm>
          <a:off x="0" y="3038648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ежемесячное </a:t>
          </a: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уходу за ребенком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038648"/>
        <a:ext cx="8388424" cy="655200"/>
      </dsp:txXfrm>
    </dsp:sp>
    <dsp:sp modelId="{BDE0F2BC-8453-40AC-8D75-F7C8567B31F1}">
      <dsp:nvSpPr>
        <dsp:cNvPr id="0" name=""/>
        <dsp:cNvSpPr/>
      </dsp:nvSpPr>
      <dsp:spPr>
        <a:xfrm>
          <a:off x="0" y="3794648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 оплата </a:t>
          </a: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дополнительного отпуска пострадавшему на производстве</a:t>
          </a:r>
          <a:endParaRPr lang="ru-RU" sz="16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794648"/>
        <a:ext cx="8388424" cy="65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6DC4B-0D15-48E5-B2DB-DCF6121FEF29}">
      <dsp:nvSpPr>
        <dsp:cNvPr id="0" name=""/>
        <dsp:cNvSpPr/>
      </dsp:nvSpPr>
      <dsp:spPr>
        <a:xfrm>
          <a:off x="0" y="18592"/>
          <a:ext cx="8388424" cy="99216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</a:t>
          </a:r>
          <a:r>
            <a:rPr lang="ru-RU" sz="1600" b="1" i="0" kern="1200" baseline="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4-х дополнительных дней одному из родителей (опекуну, попечителю) для ухода за детьми - инвалидами</a:t>
          </a:r>
          <a:endParaRPr lang="ru-RU" sz="1600" b="1" i="0" kern="1200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8592"/>
        <a:ext cx="8388424" cy="992160"/>
      </dsp:txXfrm>
    </dsp:sp>
    <dsp:sp modelId="{DFB2E431-6204-47C1-B283-E0BE3C016657}">
      <dsp:nvSpPr>
        <dsp:cNvPr id="0" name=""/>
        <dsp:cNvSpPr/>
      </dsp:nvSpPr>
      <dsp:spPr>
        <a:xfrm>
          <a:off x="0" y="1163768"/>
          <a:ext cx="8388424" cy="99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Социальное пособие на погребение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163768"/>
        <a:ext cx="8388424" cy="992160"/>
      </dsp:txXfrm>
    </dsp:sp>
    <dsp:sp modelId="{5BD3435D-9B77-475D-99D4-BDEAAF1D6A31}">
      <dsp:nvSpPr>
        <dsp:cNvPr id="0" name=""/>
        <dsp:cNvSpPr/>
      </dsp:nvSpPr>
      <dsp:spPr>
        <a:xfrm>
          <a:off x="0" y="2308568"/>
          <a:ext cx="8388424" cy="99216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предупредительные меры в рамках программы ФПМ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308568"/>
        <a:ext cx="8388424" cy="992160"/>
      </dsp:txXfrm>
    </dsp:sp>
    <dsp:sp modelId="{DF4E1883-D8DA-4630-B990-F4CF307B2898}">
      <dsp:nvSpPr>
        <dsp:cNvPr id="0" name=""/>
        <dsp:cNvSpPr/>
      </dsp:nvSpPr>
      <dsp:spPr>
        <a:xfrm>
          <a:off x="0" y="3453368"/>
          <a:ext cx="8388424" cy="99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Расходы на выплату пособия по временной нетрудоспособности за счет средств Федерального бюджета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453368"/>
        <a:ext cx="8388424" cy="99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73" cy="495936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119" y="2"/>
            <a:ext cx="2944972" cy="495936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53DA9A-AC7C-4E65-B7D9-2EE7019E7020}" type="datetimeFigureOut">
              <a:rPr lang="ru-RU"/>
              <a:pPr>
                <a:defRPr/>
              </a:pPr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0" y="4715352"/>
            <a:ext cx="5438456" cy="4466591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4973" cy="495935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119" y="9429118"/>
            <a:ext cx="2944972" cy="495935"/>
          </a:xfrm>
          <a:prstGeom prst="rect">
            <a:avLst/>
          </a:prstGeom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E622FA-C4E7-40E5-8AF1-80B97D384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6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912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68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19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65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33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5F4F-7AD1-40F2-8B94-4BAFD5D1511D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3D74-FD66-4ADF-8946-76BC326B4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47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08C5-2459-4511-AC29-932084C0F225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E53A-BA6D-4F9C-AFCE-B4AADA817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8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6E4C-7C4C-4C0A-AEF3-A5FF7FFD7795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4CD9-E086-44A2-9FD0-17D771BCF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09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CAA8-9D3B-4D77-96EB-58FC12FDA53D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90F6-3BA7-409B-942E-5190A9D587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6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89E3-5819-488E-90A6-92B0F30AA23A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CE2E-D802-4482-8A93-F1C411FCB0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94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572E-FE6A-42F0-BAD9-247AD4B0422E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0B1B-B557-4084-AF50-475BB4A40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5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D1FF-9FDB-46CB-AE85-88DA5BB1427A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B004-0125-4E0C-AB48-47D92A9C3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4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3CE1-DD32-40CC-A6B6-EF3A364FF6FB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6D48-E0B8-4084-A8A2-2B6D254646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40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5587-C017-418F-9857-1C1C764A13A1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8A76-F7B0-434A-B4C7-5CC81A714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9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1DC2-391B-4CCE-98F9-3D3364BCBB44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D4A8-D58A-4180-9278-EC287A339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1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42DB-4540-45B8-AD6A-DA14A27855CB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046F-C2DD-4B4B-90E0-FC4E8BF82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9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295B5-DB38-4264-AB30-FB7F5B8DD5A4}" type="datetimeFigureOut">
              <a:rPr lang="ru-RU"/>
              <a:pPr>
                <a:defRPr/>
              </a:pPr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3DA5EC-521F-4CB3-9189-2833DAA5C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47fs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"/>
            <a:ext cx="2051050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292" y="31931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04498" y="2521869"/>
            <a:ext cx="86148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Реформирование системы социального страхования началось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с 01.07.2011 года в соответствии с постановлением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Правительства Российской Федерации от 21.04.2011 № 294</a:t>
            </a:r>
            <a:endParaRPr lang="ru-RU" altLang="ru-RU" sz="18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9512" y="3822878"/>
            <a:ext cx="77412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По состоянию на 01.01.2020 года – 59 субъектов;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 01.01.2020 года -  9 субъектов;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Ленинградская область – с 01.07.2020 года</a:t>
            </a:r>
            <a:endParaRPr lang="ru-RU" altLang="ru-RU" sz="18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19672" y="697641"/>
            <a:ext cx="68836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Проект </a:t>
            </a:r>
            <a:endParaRPr lang="ru-RU" altLang="ru-RU" sz="44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70C0"/>
                </a:solidFill>
                <a:latin typeface="Verdana" panose="020B0604030504040204" pitchFamily="34" charset="0"/>
              </a:rPr>
              <a:t>«Прямые выплаты</a:t>
            </a:r>
            <a:r>
              <a:rPr lang="ru-RU" altLang="ru-RU" sz="4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»</a:t>
            </a:r>
            <a:endParaRPr lang="ru-RU" altLang="ru-RU" sz="4400" b="1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86" y="856697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600" b="1" dirty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При необходимости 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п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ерерасчета назначенного пособия: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0800000" flipH="1" flipV="1">
            <a:off x="179512" y="1810845"/>
            <a:ext cx="2952328" cy="538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Застрахованное лицо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47864" y="1988841"/>
            <a:ext cx="1822398" cy="19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70062" y="1623724"/>
            <a:ext cx="180020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Работодателю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5386286" y="1803744"/>
            <a:ext cx="3434186" cy="833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Заявление по форме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Справку (справки) о сумме заработка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213870" y="2852936"/>
            <a:ext cx="2952328" cy="538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29491" y="3026951"/>
            <a:ext cx="1822398" cy="19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rot="10800000" flipH="1" flipV="1">
            <a:off x="5386286" y="2800373"/>
            <a:ext cx="3434186" cy="833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Не позднее 5 календарных дней со дня получения документов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6592" y="2594904"/>
            <a:ext cx="21881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отделение Фонда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0800000" flipH="1" flipV="1">
            <a:off x="146559" y="4546249"/>
            <a:ext cx="2952328" cy="538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Фонда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70062" y="4625261"/>
            <a:ext cx="1822398" cy="190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H="1" flipV="1">
            <a:off x="5386286" y="3907235"/>
            <a:ext cx="3434186" cy="181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Производит перерасчет назначенного пособия за все прошлое время, но не более чем за три года, предшествующих дню предоставления справки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H="1" flipV="1">
            <a:off x="5386286" y="5877271"/>
            <a:ext cx="3434186" cy="8393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Срок принятия решения – 10 календарных дней. Перечисляет пособие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H="1" flipV="1">
            <a:off x="257130" y="6072551"/>
            <a:ext cx="2952328" cy="538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Застрахованному лицу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370062" y="6223571"/>
            <a:ext cx="1822398" cy="194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48" y="887524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Алгоритм назначения и выплаты пособий</a:t>
            </a: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:</a:t>
            </a:r>
            <a:endParaRPr lang="ru-RU" altLang="ru-RU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6480" y="3711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13" y="2979549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495435" y="3168793"/>
            <a:ext cx="3028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915104" y="1645603"/>
            <a:ext cx="7121392" cy="2503477"/>
          </a:xfrm>
          <a:prstGeom prst="roundRect">
            <a:avLst>
              <a:gd name="adj" fmla="val 10000"/>
            </a:avLst>
          </a:prstGeom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marL="342900" indent="-3429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Проверяет документы</a:t>
            </a:r>
            <a:endParaRPr lang="ru-RU" altLang="ru-RU" sz="2800" b="1" dirty="0">
              <a:solidFill>
                <a:srgbClr val="2D2D8A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2800" b="1" dirty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Заполняет </a:t>
            </a: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Листок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нетрудоспособности и </a:t>
            </a:r>
            <a:r>
              <a:rPr lang="ru-RU" altLang="ru-RU" sz="2800" b="1" dirty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заявление;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2800" b="1" dirty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Составляет опись либо электронный реестр сведений</a:t>
            </a: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;</a:t>
            </a:r>
            <a:endParaRPr lang="ru-RU" altLang="ru-RU" sz="2800" b="1" dirty="0">
              <a:solidFill>
                <a:srgbClr val="2D2D8A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70" y="1195343"/>
            <a:ext cx="24511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1915104" y="4324297"/>
            <a:ext cx="7121392" cy="1985023"/>
          </a:xfrm>
          <a:prstGeom prst="roundRect">
            <a:avLst>
              <a:gd name="adj" fmla="val 10000"/>
            </a:avLst>
          </a:prstGeom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marL="342900" indent="-3429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Не позднее 5 календарных дней со дня предоставления заявления и всех документов передает их для назначения и выплаты в Ленинградское РО</a:t>
            </a:r>
            <a:endParaRPr lang="ru-RU" altLang="ru-RU" sz="2800" b="1" dirty="0">
              <a:solidFill>
                <a:srgbClr val="2D2D8A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2139" y="1195343"/>
            <a:ext cx="4091628" cy="3887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Работодатель: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2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48" y="887524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Алгоритм назначения и выплаты пособий</a:t>
            </a: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:</a:t>
            </a:r>
            <a:endParaRPr lang="ru-RU" altLang="ru-RU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6480" y="3711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13" y="2979549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Шаг3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495435" y="3168793"/>
            <a:ext cx="3028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915104" y="1645603"/>
            <a:ext cx="7121392" cy="5212397"/>
          </a:xfrm>
          <a:prstGeom prst="roundRect">
            <a:avLst>
              <a:gd name="adj" fmla="val 10000"/>
            </a:avLst>
          </a:prstGeom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marL="342900" indent="-3429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Проверяет документы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При наличии всех документов принимает решение о назначении и выплате. </a:t>
            </a: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Срок – 10 календарных дней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При отсутствии какого –либо документа: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ru-RU" altLang="ru-RU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Направляет работодателю извещение о предоставлении недостающих документов. </a:t>
            </a: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Срок – 5 рабочих дней.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ru-RU" altLang="ru-RU" sz="24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Недостающие документы или сведения работодатель обязан предоставить в отделение </a:t>
            </a:r>
            <a:r>
              <a:rPr lang="ru-RU" altLang="ru-RU" sz="2400" b="1" i="1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в течение 5 рабочих дней 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с даты получения извещения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ru-RU" altLang="ru-RU" sz="2800" b="1" dirty="0">
              <a:solidFill>
                <a:srgbClr val="2D2D8A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225825"/>
            <a:ext cx="2233883" cy="362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Фонда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7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48" y="887524"/>
            <a:ext cx="9144000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Сроки назначения и выплаты ежемесячного пособия по уходу за ребенком до 1,5 лет </a:t>
            </a:r>
            <a:endParaRPr lang="ru-RU" altLang="ru-RU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6480" y="3711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51520" y="1645603"/>
            <a:ext cx="8784976" cy="5212397"/>
          </a:xfrm>
          <a:prstGeom prst="roundRect">
            <a:avLst>
              <a:gd name="adj" fmla="val 10000"/>
            </a:avLst>
          </a:prstGeom>
          <a:ln>
            <a:solidFill>
              <a:srgbClr val="FFC000"/>
            </a:solidFill>
          </a:ln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marL="342900" indent="-3429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323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Первоначальная выплата </a:t>
            </a: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– в течение 10 календарных дней со дня получения заявления и всех документов;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ru-RU" altLang="ru-RU" sz="2800" b="1" dirty="0">
              <a:solidFill>
                <a:srgbClr val="2D2D8A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Последующие выплаты </a:t>
            </a: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– с 1 по 15 число месяца, следующего за месяцем, за который выплачивается такое пособие.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endParaRPr lang="ru-RU" altLang="ru-RU" sz="2800" b="1" dirty="0">
              <a:solidFill>
                <a:srgbClr val="2D2D8A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lvl="1">
              <a:lnSpc>
                <a:spcPct val="90000"/>
              </a:lnSpc>
              <a:spcAft>
                <a:spcPct val="15000"/>
              </a:spcAft>
            </a:pPr>
            <a:r>
              <a:rPr lang="ru-RU" altLang="ru-RU" sz="2800" b="1" dirty="0" smtClean="0">
                <a:solidFill>
                  <a:srgbClr val="2D2D8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Решение об отказе (при наличии оснований) принимается в течение 2 рабочих дней направляется (вручается) застрахованному лицу</a:t>
            </a:r>
            <a:endParaRPr lang="ru-RU" altLang="ru-RU" sz="2800" b="1" dirty="0">
              <a:solidFill>
                <a:srgbClr val="2D2D8A"/>
              </a:solidFill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620688"/>
            <a:ext cx="8229600" cy="1143000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пособий осуществляется: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186" y="1974488"/>
            <a:ext cx="842433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карту «МИР»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соответствии с постановлением Правительства РФ от 11.04.2019 №419);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Почтовым переводом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заполнении заявления обязательно указывать индекс и правильный адрес места жительства);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банковский счет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 заполнении заявлении учитывать, что счет состоит из 20 знаков, БИК банка обязательно)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8" y="419431"/>
            <a:ext cx="8229600" cy="504056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2773"/>
            <a:ext cx="8424334" cy="546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  Постановлением Правительства Российской Федерации  от 11 апреля 2019 г. № 419 «О внесении изменений в постановление Правительства Российской Федерации от 1 декабря 2018 г. № 1466»  с 1 мая 2019 года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перечисление пособий осуществляется на банковский счет, операции по которому осуществляются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по временной нетрудоспособности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(только в отношении граждан, подвергшихся воздействию радиации); 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по беременности и родам;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женщинам, вставшим на учет в медицинских организациях в ранние сроки беременности;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ребенка;</a:t>
            </a: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ребенком до 1,5 лет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158" y="419431"/>
            <a:ext cx="8229600" cy="504056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платежные карты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12773"/>
            <a:ext cx="8424334" cy="571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застрахованных лиц, которым по состоянию на 01.05.2019 уже осуществляются выплаты страхового обеспечения, в том числе ежемесячного пособия по уходу за ребенком до достижения возраста 1,5 лет, дальнейшие выплаты могут производиться на банковский счет физического лица, к которому не привязана карта «МИР» (например, платежной системы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до окончания срока действия карты международных платежных систем,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1 июля 2020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подаче застрахованным лицом заявления о выплате любого вида пособия для перечисления на платежную карту «МИР» достаточно указать номер платежной карты «МИР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указать способ получения –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карту «МИР».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 указание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дополнительных банковских реквизитов (номер банковского счета,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наимПри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этоменование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БИК банка) не требуется.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платежных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«Мир»: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ускорение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 доведения выплат до застрахованного лица;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застрахованного лица посредством смс-сообщений о сумме и виде причитающегося страхового обеспечения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исключительно номера карты «Мир» в целях зачисления пособия (дополнительные банковские реквизиты не обязательны).</a:t>
            </a:r>
          </a:p>
        </p:txBody>
      </p:sp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18481"/>
            <a:ext cx="6311369" cy="787615"/>
          </a:xfr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Причины возврата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платежей: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45143"/>
              </p:ext>
            </p:extLst>
          </p:nvPr>
        </p:nvGraphicFramePr>
        <p:xfrm>
          <a:off x="251520" y="1634999"/>
          <a:ext cx="8332167" cy="43204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266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1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4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1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«Мир»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Банковский счёт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Почтовый перевод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3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дате рождения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обновлены персональные данные в банке (ФИО, паспортные данные)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Истёк срок хранения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номере карты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 банка не соответствует названию банка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Ошибка в индексе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52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Карта не активирована или заблокирована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Ошибки в счёте получателя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месте жительства (пребывания) не соответствуют КЛАДР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-51777"/>
            <a:ext cx="6965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6165304"/>
            <a:ext cx="79840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заявлении обязательно указывается ИНН, СНИЛС застрахованного лица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4551" y="620649"/>
            <a:ext cx="7992888" cy="981381"/>
          </a:xfrm>
          <a:prstGeom prst="roundRect">
            <a:avLst/>
          </a:prstGeom>
          <a:noFill/>
          <a:effectLst>
            <a:glow rad="127000"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введен в действие интернет – портал ФСС, возможности которого позволяют создать личный кабинет двух типов: для страхователей и застрахованных. 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6198" r="23869" b="46275"/>
          <a:stretch>
            <a:fillRect/>
          </a:stretch>
        </p:blipFill>
        <p:spPr bwMode="auto">
          <a:xfrm>
            <a:off x="1115616" y="1712172"/>
            <a:ext cx="6551612" cy="305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8334" b="16451"/>
          <a:stretch>
            <a:fillRect/>
          </a:stretch>
        </p:blipFill>
        <p:spPr bwMode="auto">
          <a:xfrm>
            <a:off x="2780805" y="4962399"/>
            <a:ext cx="2474912" cy="18836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ая выноска 5"/>
          <p:cNvSpPr/>
          <p:nvPr/>
        </p:nvSpPr>
        <p:spPr>
          <a:xfrm>
            <a:off x="474999" y="4731089"/>
            <a:ext cx="1403350" cy="641437"/>
          </a:xfrm>
          <a:prstGeom prst="wedgeRectCallout">
            <a:avLst>
              <a:gd name="adj1" fmla="val 144872"/>
              <a:gd name="adj2" fmla="val 56382"/>
            </a:avLst>
          </a:prstGeom>
          <a:gradFill>
            <a:gsLst>
              <a:gs pos="4200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75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 w="22225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Страница авторизации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818023"/>
            <a:ext cx="3071812" cy="415438"/>
          </a:xfrm>
          <a:prstGeom prst="rect">
            <a:avLst/>
          </a:prstGeom>
          <a:noFill/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00B0F0"/>
                </a:solidFill>
              </a:rPr>
              <a:t>https</a:t>
            </a:r>
            <a:r>
              <a:rPr lang="ru-RU" sz="2400" b="1" u="sng" dirty="0">
                <a:solidFill>
                  <a:srgbClr val="00B0F0"/>
                </a:solidFill>
              </a:rPr>
              <a:t>://</a:t>
            </a:r>
            <a:r>
              <a:rPr lang="en-US" sz="2400" b="1" u="sng" dirty="0">
                <a:solidFill>
                  <a:srgbClr val="00B0F0"/>
                </a:solidFill>
              </a:rPr>
              <a:t>cabinets</a:t>
            </a:r>
            <a:r>
              <a:rPr lang="ru-RU" sz="2400" b="1" u="sng" dirty="0">
                <a:solidFill>
                  <a:srgbClr val="00B0F0"/>
                </a:solidFill>
              </a:rPr>
              <a:t>.</a:t>
            </a:r>
            <a:r>
              <a:rPr lang="en-US" sz="2400" b="1" u="sng" dirty="0" err="1">
                <a:solidFill>
                  <a:srgbClr val="00B0F0"/>
                </a:solidFill>
              </a:rPr>
              <a:t>fss</a:t>
            </a:r>
            <a:r>
              <a:rPr lang="ru-RU" sz="2400" b="1" u="sng" dirty="0">
                <a:solidFill>
                  <a:srgbClr val="00B0F0"/>
                </a:solidFill>
              </a:rPr>
              <a:t>.</a:t>
            </a:r>
            <a:r>
              <a:rPr lang="en-US" sz="2400" b="1" u="sng" dirty="0" err="1">
                <a:solidFill>
                  <a:srgbClr val="00B0F0"/>
                </a:solidFill>
              </a:rPr>
              <a:t>ru</a:t>
            </a:r>
            <a:endParaRPr lang="ru-RU" sz="2400" dirty="0"/>
          </a:p>
        </p:txBody>
      </p:sp>
      <p:pic>
        <p:nvPicPr>
          <p:cNvPr id="11" name="Picture 2" descr="D:\Gorshkova_AA\Desktop\fss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0786" y="-51777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260" y="1368739"/>
            <a:ext cx="8120739" cy="367289"/>
          </a:xfrm>
        </p:spPr>
        <p:txBody>
          <a:bodyPr/>
          <a:lstStyle/>
          <a:p>
            <a:pPr algn="ctr"/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НАЗНАЧЕНИЯ И ВЫПЛАТЫ ПОСОБИЯ  В СВЯЗИ С НЕСЧАСТНЫМ СЛУЧАЕМ И ОПЛАТЫ ОТПУСКА ЗАСТРАХОВАННОГО ЛИЦА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55801" y="1771052"/>
            <a:ext cx="3510642" cy="345307"/>
          </a:xfrm>
          <a:prstGeom prst="flowChartProcess">
            <a:avLst/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случаи</a:t>
            </a:r>
          </a:p>
        </p:txBody>
      </p:sp>
      <p:sp>
        <p:nvSpPr>
          <p:cNvPr id="8202" name="AutoShape 15"/>
          <p:cNvSpPr>
            <a:spLocks noChangeArrowheads="1"/>
          </p:cNvSpPr>
          <p:nvPr/>
        </p:nvSpPr>
        <p:spPr bwMode="auto">
          <a:xfrm>
            <a:off x="1447461" y="4598887"/>
            <a:ext cx="3008879" cy="731384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календарных дней с даты подачи заявления застрахованным лицом представляет заявление и документы необходимые для назначения пособия и акт формы Н-1 с описью</a:t>
            </a:r>
          </a:p>
        </p:txBody>
      </p:sp>
      <p:sp>
        <p:nvSpPr>
          <p:cNvPr id="8203" name="AutoShape 16"/>
          <p:cNvSpPr>
            <a:spLocks noChangeArrowheads="1"/>
          </p:cNvSpPr>
          <p:nvPr/>
        </p:nvSpPr>
        <p:spPr bwMode="auto">
          <a:xfrm>
            <a:off x="1524851" y="5532865"/>
            <a:ext cx="2854949" cy="903445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Фонда социального страхования РФ в  течение 10 календарных дней принимает решение </a:t>
            </a:r>
            <a:endParaRPr lang="ru-RU" alt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и выплате </a:t>
            </a:r>
          </a:p>
        </p:txBody>
      </p:sp>
      <p:sp>
        <p:nvSpPr>
          <p:cNvPr id="8204" name="AutoShape 17"/>
          <p:cNvSpPr>
            <a:spLocks noChangeArrowheads="1"/>
          </p:cNvSpPr>
          <p:nvPr/>
        </p:nvSpPr>
        <p:spPr bwMode="auto">
          <a:xfrm>
            <a:off x="4649391" y="4598887"/>
            <a:ext cx="2932339" cy="731384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две недели до начала отпуска представляет заявление застрахованного лица , приказ о предоставлении отпуска, справка –расчет о размере оплаты отпуска</a:t>
            </a:r>
          </a:p>
        </p:txBody>
      </p:sp>
      <p:sp>
        <p:nvSpPr>
          <p:cNvPr id="8205" name="AutoShape 62"/>
          <p:cNvSpPr>
            <a:spLocks noChangeArrowheads="1"/>
          </p:cNvSpPr>
          <p:nvPr/>
        </p:nvSpPr>
        <p:spPr bwMode="auto">
          <a:xfrm>
            <a:off x="4663106" y="5527336"/>
            <a:ext cx="2893218" cy="908974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Фонда социального страхования РФ  в течение 5 рабочих дней принимает решение об оплате отпуска </a:t>
            </a:r>
          </a:p>
        </p:txBody>
      </p:sp>
      <p:sp>
        <p:nvSpPr>
          <p:cNvPr id="8207" name="Line 64"/>
          <p:cNvSpPr>
            <a:spLocks noChangeShapeType="1"/>
          </p:cNvSpPr>
          <p:nvPr/>
        </p:nvSpPr>
        <p:spPr bwMode="auto">
          <a:xfrm flipH="1">
            <a:off x="5459015" y="2138487"/>
            <a:ext cx="751" cy="16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08" name="Line 65"/>
          <p:cNvSpPr>
            <a:spLocks noChangeShapeType="1"/>
          </p:cNvSpPr>
          <p:nvPr/>
        </p:nvSpPr>
        <p:spPr bwMode="auto">
          <a:xfrm>
            <a:off x="3578422" y="2966448"/>
            <a:ext cx="221221" cy="2152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09" name="Line 66"/>
          <p:cNvSpPr>
            <a:spLocks noChangeShapeType="1"/>
          </p:cNvSpPr>
          <p:nvPr/>
        </p:nvSpPr>
        <p:spPr bwMode="auto">
          <a:xfrm flipH="1">
            <a:off x="5246702" y="2968796"/>
            <a:ext cx="212311" cy="212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0" name="Line 68"/>
          <p:cNvSpPr>
            <a:spLocks noChangeShapeType="1"/>
          </p:cNvSpPr>
          <p:nvPr/>
        </p:nvSpPr>
        <p:spPr bwMode="auto">
          <a:xfrm>
            <a:off x="7619150" y="315855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1" name="Line 70"/>
          <p:cNvSpPr>
            <a:spLocks noChangeShapeType="1"/>
          </p:cNvSpPr>
          <p:nvPr/>
        </p:nvSpPr>
        <p:spPr bwMode="auto">
          <a:xfrm>
            <a:off x="4456339" y="4013201"/>
            <a:ext cx="0" cy="115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2" name="Line 72"/>
          <p:cNvSpPr>
            <a:spLocks noChangeShapeType="1"/>
          </p:cNvSpPr>
          <p:nvPr/>
        </p:nvSpPr>
        <p:spPr bwMode="auto">
          <a:xfrm>
            <a:off x="4456339" y="3585180"/>
            <a:ext cx="0" cy="115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3" name="Line 73"/>
          <p:cNvSpPr>
            <a:spLocks noChangeShapeType="1"/>
          </p:cNvSpPr>
          <p:nvPr/>
        </p:nvSpPr>
        <p:spPr bwMode="auto">
          <a:xfrm>
            <a:off x="3105830" y="4420577"/>
            <a:ext cx="0" cy="154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4" name="Line 74"/>
          <p:cNvSpPr>
            <a:spLocks noChangeShapeType="1"/>
          </p:cNvSpPr>
          <p:nvPr/>
        </p:nvSpPr>
        <p:spPr bwMode="auto">
          <a:xfrm>
            <a:off x="5767728" y="4420577"/>
            <a:ext cx="0" cy="154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5" name="Line 76"/>
          <p:cNvSpPr>
            <a:spLocks noChangeShapeType="1"/>
          </p:cNvSpPr>
          <p:nvPr/>
        </p:nvSpPr>
        <p:spPr bwMode="auto">
          <a:xfrm>
            <a:off x="3105830" y="5352302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6" name="Line 77"/>
          <p:cNvSpPr>
            <a:spLocks noChangeShapeType="1"/>
          </p:cNvSpPr>
          <p:nvPr/>
        </p:nvSpPr>
        <p:spPr bwMode="auto">
          <a:xfrm>
            <a:off x="5806848" y="5340665"/>
            <a:ext cx="0" cy="1539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7" name="Line 80"/>
          <p:cNvSpPr>
            <a:spLocks noChangeShapeType="1"/>
          </p:cNvSpPr>
          <p:nvPr/>
        </p:nvSpPr>
        <p:spPr bwMode="auto">
          <a:xfrm>
            <a:off x="1331799" y="3411764"/>
            <a:ext cx="0" cy="2390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8" name="Line 82"/>
          <p:cNvSpPr>
            <a:spLocks noChangeShapeType="1"/>
          </p:cNvSpPr>
          <p:nvPr/>
        </p:nvSpPr>
        <p:spPr bwMode="auto">
          <a:xfrm>
            <a:off x="1331800" y="5818917"/>
            <a:ext cx="193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19" name="Line 83"/>
          <p:cNvSpPr>
            <a:spLocks noChangeShapeType="1"/>
          </p:cNvSpPr>
          <p:nvPr/>
        </p:nvSpPr>
        <p:spPr bwMode="auto">
          <a:xfrm>
            <a:off x="1331799" y="3406880"/>
            <a:ext cx="13113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20" name="Line 84"/>
          <p:cNvSpPr>
            <a:spLocks noChangeShapeType="1"/>
          </p:cNvSpPr>
          <p:nvPr/>
        </p:nvSpPr>
        <p:spPr bwMode="auto">
          <a:xfrm>
            <a:off x="7711105" y="3436376"/>
            <a:ext cx="23706" cy="2328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21" name="Line 85"/>
          <p:cNvSpPr>
            <a:spLocks noChangeShapeType="1"/>
          </p:cNvSpPr>
          <p:nvPr/>
        </p:nvSpPr>
        <p:spPr bwMode="auto">
          <a:xfrm>
            <a:off x="7542609" y="5780647"/>
            <a:ext cx="1922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8222" name="Line 86"/>
          <p:cNvSpPr>
            <a:spLocks noChangeShapeType="1"/>
          </p:cNvSpPr>
          <p:nvPr/>
        </p:nvSpPr>
        <p:spPr bwMode="auto">
          <a:xfrm flipH="1">
            <a:off x="6168393" y="3436376"/>
            <a:ext cx="15281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1757023" y="2329084"/>
            <a:ext cx="2622777" cy="614382"/>
          </a:xfrm>
          <a:prstGeom prst="flowChartProcess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72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 нетрудоспособность в связи в производственной травмой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профзаболеванием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39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4611122" y="2339400"/>
            <a:ext cx="2661897" cy="605871"/>
          </a:xfrm>
          <a:prstGeom prst="flowChartProcess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 сверх ежегодного оплачиваемого весь период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проезда к месту лечения и обратно  </a:t>
            </a: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2026615" y="4150989"/>
            <a:ext cx="4860302" cy="319599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spc="11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2657752" y="3203718"/>
            <a:ext cx="3510642" cy="352368"/>
          </a:xfrm>
          <a:prstGeom prst="flowChartProcess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Застрахованное лицо</a:t>
            </a:r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>
            <a:off x="1563121" y="3713214"/>
            <a:ext cx="5902098" cy="271291"/>
          </a:xfrm>
          <a:prstGeom prst="flowChartProcess">
            <a:avLst/>
          </a:prstGeom>
          <a:ln>
            <a:solidFill>
              <a:schemeClr val="accent5">
                <a:lumMod val="75000"/>
              </a:schemeClr>
            </a:solidFill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заявление и предоставляет необходимые документы для назначения и выплаты пособий </a:t>
            </a:r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H="1">
            <a:off x="3578422" y="2122205"/>
            <a:ext cx="751" cy="16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965"/>
          </a:p>
        </p:txBody>
      </p:sp>
      <p:pic>
        <p:nvPicPr>
          <p:cNvPr id="30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58216" y="15393"/>
            <a:ext cx="7568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Развернутая стрелка 40992"/>
          <p:cNvSpPr/>
          <p:nvPr/>
        </p:nvSpPr>
        <p:spPr>
          <a:xfrm rot="10800000">
            <a:off x="678365" y="2846312"/>
            <a:ext cx="2862550" cy="16771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221" name="Group 4"/>
          <p:cNvGrpSpPr>
            <a:grpSpLocks/>
          </p:cNvGrpSpPr>
          <p:nvPr/>
        </p:nvGrpSpPr>
        <p:grpSpPr bwMode="auto">
          <a:xfrm>
            <a:off x="-19050" y="0"/>
            <a:ext cx="9163050" cy="6864350"/>
            <a:chOff x="-12" y="0"/>
            <a:chExt cx="5772" cy="4324"/>
          </a:xfrm>
        </p:grpSpPr>
        <p:grpSp>
          <p:nvGrpSpPr>
            <p:cNvPr id="9237" name="Rectangle 3"/>
            <p:cNvGrpSpPr>
              <a:grpSpLocks/>
            </p:cNvGrpSpPr>
            <p:nvPr/>
          </p:nvGrpSpPr>
          <p:grpSpPr bwMode="auto">
            <a:xfrm>
              <a:off x="0" y="0"/>
              <a:ext cx="235" cy="4324"/>
              <a:chOff x="-8" y="0"/>
              <a:chExt cx="235" cy="4324"/>
            </a:xfrm>
          </p:grpSpPr>
          <p:pic>
            <p:nvPicPr>
              <p:cNvPr id="9249" name="Rectangl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" y="0"/>
                <a:ext cx="235" cy="4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50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-5" y="4"/>
                <a:ext cx="227" cy="4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239" name="Rectangle 3"/>
            <p:cNvGrpSpPr>
              <a:grpSpLocks/>
            </p:cNvGrpSpPr>
            <p:nvPr/>
          </p:nvGrpSpPr>
          <p:grpSpPr bwMode="auto">
            <a:xfrm>
              <a:off x="-12" y="0"/>
              <a:ext cx="5772" cy="235"/>
              <a:chOff x="-8" y="-8"/>
              <a:chExt cx="5772" cy="235"/>
            </a:xfrm>
          </p:grpSpPr>
          <p:pic>
            <p:nvPicPr>
              <p:cNvPr id="9247" name="Rectangl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" y="-8"/>
                <a:ext cx="577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8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2764" y="-2774"/>
                <a:ext cx="227" cy="5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922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68" y="3708195"/>
            <a:ext cx="1176617" cy="11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280606" y="4962042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ЛПУ</a:t>
            </a:r>
          </a:p>
        </p:txBody>
      </p:sp>
      <p:sp>
        <p:nvSpPr>
          <p:cNvPr id="9224" name="TextBox 6"/>
          <p:cNvSpPr txBox="1">
            <a:spLocks noChangeArrowheads="1"/>
          </p:cNvSpPr>
          <p:nvPr/>
        </p:nvSpPr>
        <p:spPr bwMode="auto">
          <a:xfrm rot="-5400000">
            <a:off x="-1244618" y="2636775"/>
            <a:ext cx="2822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ЛН либо ЭЛН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429821" y="2468578"/>
            <a:ext cx="1679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Застрахованное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лицо</a:t>
            </a:r>
          </a:p>
        </p:txBody>
      </p:sp>
      <p:sp>
        <p:nvSpPr>
          <p:cNvPr id="9227" name="TextBox 14"/>
          <p:cNvSpPr txBox="1">
            <a:spLocks noChangeArrowheads="1"/>
          </p:cNvSpPr>
          <p:nvPr/>
        </p:nvSpPr>
        <p:spPr bwMode="auto">
          <a:xfrm>
            <a:off x="2871903" y="2564566"/>
            <a:ext cx="14346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</a:rPr>
              <a:t>Работодатель</a:t>
            </a:r>
          </a:p>
        </p:txBody>
      </p:sp>
      <p:sp>
        <p:nvSpPr>
          <p:cNvPr id="9228" name="TextBox 17"/>
          <p:cNvSpPr txBox="1">
            <a:spLocks noChangeArrowheads="1"/>
          </p:cNvSpPr>
          <p:nvPr/>
        </p:nvSpPr>
        <p:spPr bwMode="auto">
          <a:xfrm>
            <a:off x="1497078" y="1804916"/>
            <a:ext cx="1985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</a:rPr>
              <a:t>ЛН, заявление, документы</a:t>
            </a:r>
            <a:endParaRPr lang="ru-RU" altLang="ru-RU" sz="1800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1570206" y="1996346"/>
            <a:ext cx="284648" cy="11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30" name="TextBox 40988"/>
          <p:cNvSpPr txBox="1">
            <a:spLocks noChangeArrowheads="1"/>
          </p:cNvSpPr>
          <p:nvPr/>
        </p:nvSpPr>
        <p:spPr bwMode="auto">
          <a:xfrm>
            <a:off x="4508909" y="2214793"/>
            <a:ext cx="46287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0000"/>
                </a:solidFill>
              </a:rPr>
              <a:t>2. Выплачивает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i="1" dirty="0" smtClean="0">
                <a:solidFill>
                  <a:srgbClr val="0000FF"/>
                </a:solidFill>
              </a:rPr>
              <a:t>(в ближайший после назначения пособий день, установленный для выплаты заработной платы)</a:t>
            </a:r>
            <a:endParaRPr lang="ru-RU" altLang="ru-RU" sz="1300" i="1" dirty="0">
              <a:solidFill>
                <a:srgbClr val="0000FF"/>
              </a:solidFill>
            </a:endParaRPr>
          </a:p>
        </p:txBody>
      </p:sp>
      <p:sp>
        <p:nvSpPr>
          <p:cNvPr id="9233" name="TextBox 40997"/>
          <p:cNvSpPr txBox="1">
            <a:spLocks noChangeArrowheads="1"/>
          </p:cNvSpPr>
          <p:nvPr/>
        </p:nvSpPr>
        <p:spPr bwMode="auto">
          <a:xfrm>
            <a:off x="3680335" y="3829245"/>
            <a:ext cx="3642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3300"/>
                </a:solidFill>
              </a:rPr>
              <a:t>3. Представляет Расчет с отражением произведенных расходов</a:t>
            </a:r>
          </a:p>
        </p:txBody>
      </p:sp>
      <p:sp>
        <p:nvSpPr>
          <p:cNvPr id="40999" name="Стрелка углом 40998"/>
          <p:cNvSpPr/>
          <p:nvPr/>
        </p:nvSpPr>
        <p:spPr>
          <a:xfrm>
            <a:off x="414259" y="2041067"/>
            <a:ext cx="154170" cy="15607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35" name="TextBox 41002"/>
          <p:cNvSpPr txBox="1">
            <a:spLocks noChangeArrowheads="1"/>
          </p:cNvSpPr>
          <p:nvPr/>
        </p:nvSpPr>
        <p:spPr bwMode="auto">
          <a:xfrm>
            <a:off x="3650852" y="4402801"/>
            <a:ext cx="3469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3300"/>
                </a:solidFill>
              </a:rPr>
              <a:t>4. Заявление и документы на возмещение расходов</a:t>
            </a:r>
            <a:endParaRPr lang="ru-RU" altLang="ru-RU" sz="1400" b="1" dirty="0">
              <a:solidFill>
                <a:srgbClr val="FF3300"/>
              </a:solidFill>
            </a:endParaRPr>
          </a:p>
        </p:txBody>
      </p:sp>
      <p:sp>
        <p:nvSpPr>
          <p:cNvPr id="9236" name="TextBox 3"/>
          <p:cNvSpPr txBox="1">
            <a:spLocks noChangeArrowheads="1"/>
          </p:cNvSpPr>
          <p:nvPr/>
        </p:nvSpPr>
        <p:spPr bwMode="auto">
          <a:xfrm>
            <a:off x="377494" y="552751"/>
            <a:ext cx="85869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настоящее время действует Схема </a:t>
            </a: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выплаты пособий </a:t>
            </a:r>
            <a:endParaRPr lang="ru-RU" altLang="ru-RU" sz="20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применении «зачетного механизма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endParaRPr lang="ru-RU" altLang="ru-RU" sz="20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- до 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01.07.2020)</a:t>
            </a:r>
            <a:endParaRPr lang="ru-RU" alt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Picture 2" descr="D:\Gorshkova_AA\Desktop\fss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4268" y="-39340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691680" y="608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4" y="1362089"/>
            <a:ext cx="1384801" cy="117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69" y="1492150"/>
            <a:ext cx="1441296" cy="11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трелка вправо 38"/>
          <p:cNvSpPr/>
          <p:nvPr/>
        </p:nvSpPr>
        <p:spPr>
          <a:xfrm>
            <a:off x="4142732" y="1996346"/>
            <a:ext cx="327589" cy="162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4483293" y="1517100"/>
            <a:ext cx="465435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algn="ctr"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400" b="1" dirty="0" smtClean="0">
                <a:solidFill>
                  <a:srgbClr val="FF0000"/>
                </a:solidFill>
              </a:rPr>
              <a:t>Начисляет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200" i="1" dirty="0" smtClean="0">
                <a:solidFill>
                  <a:srgbClr val="0000FF"/>
                </a:solidFill>
              </a:rPr>
              <a:t>(в течение 10 календарных дней со дня обращения застрахованного лица за его назначением)</a:t>
            </a:r>
            <a:endParaRPr lang="ru-RU" altLang="ru-RU" sz="1800" i="1" dirty="0">
              <a:solidFill>
                <a:srgbClr val="0000FF"/>
              </a:solidFill>
            </a:endParaRPr>
          </a:p>
        </p:txBody>
      </p:sp>
      <p:pic>
        <p:nvPicPr>
          <p:cNvPr id="41" name="Picture 2" descr="D:\Gorshkova_AA\Desktop\презентация прямые выплаты 2\ПВ\фс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97" y="3095319"/>
            <a:ext cx="1870590" cy="18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0997"/>
          <p:cNvSpPr txBox="1">
            <a:spLocks noChangeArrowheads="1"/>
          </p:cNvSpPr>
          <p:nvPr/>
        </p:nvSpPr>
        <p:spPr bwMode="auto">
          <a:xfrm>
            <a:off x="351336" y="5970848"/>
            <a:ext cx="8786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FF0000"/>
                </a:solidFill>
              </a:rPr>
              <a:t>Уплата </a:t>
            </a:r>
            <a:r>
              <a:rPr lang="ru-RU" altLang="ru-RU" sz="2000" b="1" dirty="0">
                <a:solidFill>
                  <a:srgbClr val="FF0000"/>
                </a:solidFill>
              </a:rPr>
              <a:t>страховых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взносов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в ФСС осуществляется работодателем с учетом произведенных расходов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 flipV="1">
            <a:off x="3397816" y="3326924"/>
            <a:ext cx="915023" cy="129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TextBox 41002"/>
          <p:cNvSpPr txBox="1">
            <a:spLocks noChangeArrowheads="1"/>
          </p:cNvSpPr>
          <p:nvPr/>
        </p:nvSpPr>
        <p:spPr bwMode="auto">
          <a:xfrm>
            <a:off x="3650852" y="5315379"/>
            <a:ext cx="4199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FF3300"/>
                </a:solidFill>
              </a:rPr>
              <a:t>5. Перерасход </a:t>
            </a:r>
            <a:r>
              <a:rPr lang="ru-RU" altLang="ru-RU" sz="1400" b="1" dirty="0">
                <a:solidFill>
                  <a:srgbClr val="FF3300"/>
                </a:solidFill>
              </a:rPr>
              <a:t>или переплата </a:t>
            </a:r>
            <a:r>
              <a:rPr lang="ru-RU" altLang="ru-RU" sz="1400" b="1" dirty="0" smtClean="0">
                <a:solidFill>
                  <a:srgbClr val="FF3300"/>
                </a:solidFill>
              </a:rPr>
              <a:t>возвращается </a:t>
            </a:r>
            <a:r>
              <a:rPr lang="ru-RU" altLang="ru-RU" sz="1400" b="1" dirty="0">
                <a:solidFill>
                  <a:srgbClr val="FF3300"/>
                </a:solidFill>
              </a:rPr>
              <a:t>на л/с </a:t>
            </a:r>
            <a:r>
              <a:rPr lang="ru-RU" altLang="ru-RU" sz="1400" b="1" dirty="0" smtClean="0">
                <a:solidFill>
                  <a:srgbClr val="FF3300"/>
                </a:solidFill>
              </a:rPr>
              <a:t>работодателя</a:t>
            </a:r>
            <a:endParaRPr lang="ru-RU" altLang="ru-RU" sz="1400" b="1" dirty="0">
              <a:solidFill>
                <a:srgbClr val="FF3300"/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7242788" y="4471608"/>
            <a:ext cx="327589" cy="162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Развернутая стрелка 48"/>
          <p:cNvSpPr/>
          <p:nvPr/>
        </p:nvSpPr>
        <p:spPr>
          <a:xfrm rot="10800000">
            <a:off x="3590045" y="4986865"/>
            <a:ext cx="4913069" cy="1962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16200000" flipV="1">
            <a:off x="2606448" y="3906278"/>
            <a:ext cx="2064186" cy="96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 rot="10800000">
            <a:off x="107503" y="1080636"/>
            <a:ext cx="9036495" cy="7550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379945" y="2060848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611560" y="1135063"/>
            <a:ext cx="84249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8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890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89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Порядок и выплата указанных ниже пособий остается с 01.07.2020 года без изменений! </a:t>
            </a:r>
            <a:endParaRPr 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697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8" y="2005013"/>
            <a:ext cx="8899525" cy="418623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В соответствии с п. 9 «Положения об особенностях назначения и выплаты в 2012-2020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проекта», утвержденного постановлением Правительства Российской Федерации от 21.04.2011 № 294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itchFamily="34" charset="0"/>
              </a:rPr>
              <a:t>начисленные суммы пособий, не полученные в связи со смертью застрахованного лица, выплачиваются в порядке, установленном гражданским законодательством Российской Федерации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.</a:t>
            </a:r>
          </a:p>
          <a:p>
            <a:pPr algn="just" eaLnBrk="1" hangingPunct="1">
              <a:defRPr/>
            </a:pPr>
            <a:endParaRPr lang="ru-RU" altLang="ru-RU" sz="14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В соответствии со ст. 1183 Гражданского кодекса Российской Федерации,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itchFamily="34" charset="0"/>
              </a:rPr>
              <a:t>право получения подлежавших выплате наследодателю, но не полученных им при жизни по какой-либо причине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 сумм заработной платы и приравненных к ней платежей, пенсий, стипендий, пособий по социальному страхованию, возмещения вреда, причиненного жизни или здоровью, алиментов и иных денежных сумм, предоставленных гражданину в качестве средств к существованию,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itchFamily="34" charset="0"/>
              </a:rPr>
              <a:t>принадлежит проживавшим совместно с умершим членам его семьи, а также его нетрудоспособным иждивенцам независимо от того, проживали они совместно с умершим или не проживали.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0962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О выплате пособий наследникам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1791" y="8336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Хранение оригиналов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844824"/>
            <a:ext cx="88265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работодатель представляет в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филиал регионального отделения 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Фонда электронные реестры,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 на бумажном носителе не представляются и хранятся в организации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Заявления и документы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направленные в </a:t>
            </a:r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отделение Фонда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после вынесения решений о назначении пособий, отказе в выплате пособий по временной нетрудоспособности, о возмещении расходов страхователю на выплату социального пособия на погребение и оплату 4-х дополнительных выходных дней для ухода за детьми-инвалидами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возвращаются страхователю (застрахованному лицу)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Страхователь осуществляет </a:t>
            </a:r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хранение документов</a:t>
            </a:r>
            <a:r>
              <a:rPr lang="ru-RU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порядке и сроки, установленные законодательством.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rgbClr val="0070C0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-16609"/>
            <a:ext cx="69204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6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025525"/>
            <a:ext cx="9144000" cy="6461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Страхователь не представляет в региональное отделение Фонда документы или реестр сведений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750" y="2601912"/>
            <a:ext cx="8826500" cy="219523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временной нетрудоспособности (в том числе в связи с несчастным случаем на производстве и профзаболеванием)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беременности и родам;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уходу за ребенком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 algn="just" eaLnBrk="1" hangingPunct="1">
              <a:buClr>
                <a:srgbClr val="E46C0A"/>
              </a:buClr>
              <a:defRPr/>
            </a:pPr>
            <a:r>
              <a:rPr lang="ru-RU" altLang="ru-RU" sz="1600" i="1" dirty="0" smtClean="0">
                <a:solidFill>
                  <a:srgbClr val="0070C0"/>
                </a:solidFill>
                <a:latin typeface="Verdana" pitchFamily="34" charset="0"/>
              </a:rPr>
              <a:t>*   Уважительные причины - Приказ Минздравсоцразвития от 31.01.2007 №74</a:t>
            </a:r>
          </a:p>
          <a:p>
            <a:pPr algn="just" eaLnBrk="1" hangingPunct="1">
              <a:buClr>
                <a:srgbClr val="E46C0A"/>
              </a:buClr>
              <a:buFont typeface="Arial" charset="0"/>
              <a:buChar char="•"/>
              <a:defRPr/>
            </a:pPr>
            <a:endParaRPr lang="ru-RU" altLang="ru-RU" sz="1600" i="1" dirty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при постановке на учет в ранние сроки беременности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при рождении ребенка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на погребение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.</a:t>
            </a: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750" y="5073733"/>
            <a:ext cx="8826500" cy="15128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если листок нетрудоспособности в связи с заболеванием или травмой выдан на срок </a:t>
            </a:r>
            <a:r>
              <a:rPr lang="ru-RU" altLang="ru-RU" sz="1600" b="1" u="sng" dirty="0" smtClean="0">
                <a:solidFill>
                  <a:srgbClr val="0070C0"/>
                </a:solidFill>
                <a:latin typeface="Verdana" pitchFamily="34" charset="0"/>
              </a:rPr>
              <a:t>до 3 календарных дней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 (оплата осуществляется за счет средств работодателя).</a:t>
            </a:r>
          </a:p>
        </p:txBody>
      </p:sp>
      <p:sp>
        <p:nvSpPr>
          <p:cNvPr id="31751" name="Прямоугольник 1"/>
          <p:cNvSpPr>
            <a:spLocks noChangeArrowheads="1"/>
          </p:cNvSpPr>
          <p:nvPr/>
        </p:nvSpPr>
        <p:spPr bwMode="auto">
          <a:xfrm>
            <a:off x="111125" y="2060848"/>
            <a:ext cx="8826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В случае, если пропущены сроки обращения за пособиями: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1842" y="-2141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0638" y="1457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Страхователь в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3-дневный срок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направляет в региональное отделение Фонда уведомление о прекращении права застрахованного лица на получение ежемесячного пособия по уходу за ребенком в следующих случаях:</a:t>
            </a:r>
          </a:p>
        </p:txBody>
      </p:sp>
      <p:pic>
        <p:nvPicPr>
          <p:cNvPr id="2662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8"/>
            <a:ext cx="20367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55563" y="3440113"/>
            <a:ext cx="192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прекращение с ним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трудовых отношений</a:t>
            </a:r>
          </a:p>
        </p:txBody>
      </p:sp>
      <p:sp>
        <p:nvSpPr>
          <p:cNvPr id="26630" name="Прямоугольник 10"/>
          <p:cNvSpPr>
            <a:spLocks noChangeArrowheads="1"/>
          </p:cNvSpPr>
          <p:nvPr/>
        </p:nvSpPr>
        <p:spPr bwMode="auto">
          <a:xfrm>
            <a:off x="3392488" y="3398838"/>
            <a:ext cx="235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начала (возобновления) его работы на условиях полного рабочего дня</a:t>
            </a:r>
          </a:p>
        </p:txBody>
      </p:sp>
      <p:pic>
        <p:nvPicPr>
          <p:cNvPr id="26631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117725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6246813" y="3440113"/>
            <a:ext cx="292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смерти его ребенка,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либо лишения родительских прав</a:t>
            </a:r>
          </a:p>
        </p:txBody>
      </p:sp>
      <p:pic>
        <p:nvPicPr>
          <p:cNvPr id="26633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86225"/>
            <a:ext cx="183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Прямоугольник 15"/>
          <p:cNvSpPr>
            <a:spLocks noChangeArrowheads="1"/>
          </p:cNvSpPr>
          <p:nvPr/>
        </p:nvSpPr>
        <p:spPr bwMode="auto">
          <a:xfrm>
            <a:off x="-6350" y="5718175"/>
            <a:ext cx="316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очередной ежегодный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отпуск лица, работающего на условиях неполного рабочего времени</a:t>
            </a:r>
          </a:p>
        </p:txBody>
      </p:sp>
      <p:pic>
        <p:nvPicPr>
          <p:cNvPr id="26635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097338"/>
            <a:ext cx="15478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Прямоугольник 17"/>
          <p:cNvSpPr>
            <a:spLocks noChangeArrowheads="1"/>
          </p:cNvSpPr>
          <p:nvPr/>
        </p:nvSpPr>
        <p:spPr bwMode="auto">
          <a:xfrm>
            <a:off x="3435350" y="5722938"/>
            <a:ext cx="231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начало отпуска по беременности и родам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900009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Verdana" pitchFamily="34" charset="0"/>
              </a:rPr>
              <a:t>ВАЖНО!</a:t>
            </a:r>
          </a:p>
        </p:txBody>
      </p:sp>
      <p:pic>
        <p:nvPicPr>
          <p:cNvPr id="26638" name="Picture 2" descr="D:\Gorshkova_AA\Desktop\презентация прямые выплаты 2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35175"/>
            <a:ext cx="23558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9575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Box 8"/>
          <p:cNvSpPr txBox="1">
            <a:spLocks noChangeArrowheads="1"/>
          </p:cNvSpPr>
          <p:nvPr/>
        </p:nvSpPr>
        <p:spPr bwMode="auto">
          <a:xfrm>
            <a:off x="6296025" y="5676900"/>
            <a:ext cx="2868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иных случаях прекращения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обстоятельств, наличие которых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явилось основанием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для назначения и выплаты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соответствующего пособия</a:t>
            </a:r>
            <a:endParaRPr lang="ru-RU" altLang="ru-RU" sz="1200"/>
          </a:p>
        </p:txBody>
      </p:sp>
      <p:sp>
        <p:nvSpPr>
          <p:cNvPr id="18" name="TextBox 17"/>
          <p:cNvSpPr txBox="1"/>
          <p:nvPr/>
        </p:nvSpPr>
        <p:spPr>
          <a:xfrm>
            <a:off x="1289050" y="1159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4194" y="2060848"/>
            <a:ext cx="7278900" cy="40934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dirty="0" smtClean="0">
                <a:latin typeface="Verdana" pitchFamily="34" charset="0"/>
              </a:rPr>
              <a:t>	</a:t>
            </a:r>
            <a:r>
              <a:rPr lang="ru-RU" altLang="ru-RU" sz="2000" dirty="0" smtClean="0">
                <a:solidFill>
                  <a:srgbClr val="C00000"/>
                </a:solidFill>
                <a:latin typeface="Verdana" pitchFamily="34" charset="0"/>
              </a:rPr>
              <a:t>Расходы, излишне понесенные страховщиком в связи с сокрытием</a:t>
            </a:r>
            <a:r>
              <a:rPr lang="en-US" altLang="ru-RU" sz="2000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Verdana" pitchFamily="34" charset="0"/>
              </a:rPr>
              <a:t>или недостоверностью представленных </a:t>
            </a:r>
            <a:r>
              <a:rPr lang="ru-RU" altLang="ru-RU" sz="2000" dirty="0" smtClean="0">
                <a:solidFill>
                  <a:srgbClr val="C00000"/>
                </a:solidFill>
                <a:latin typeface="Verdana" pitchFamily="34" charset="0"/>
              </a:rPr>
              <a:t>сведений: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latin typeface="Verdana" pitchFamily="34" charset="0"/>
              </a:rPr>
              <a:t>предоставление документов с заведомо неверными сведениями,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latin typeface="Verdana" pitchFamily="34" charset="0"/>
              </a:rPr>
              <a:t>в том числе справки (справок) о сумме заработка, из которого исчисляются указанные пособия,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latin typeface="Verdana" pitchFamily="34" charset="0"/>
              </a:rPr>
              <a:t>сокрытие данных влияющих на получение пособия и его размер,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000" dirty="0" smtClean="0">
                <a:latin typeface="Verdana" pitchFamily="34" charset="0"/>
              </a:rPr>
              <a:t>другие случаи</a:t>
            </a:r>
          </a:p>
          <a:p>
            <a:pPr algn="just" eaLnBrk="1" hangingPunct="1">
              <a:defRPr/>
            </a:pPr>
            <a:endParaRPr lang="ru-RU" altLang="ru-RU" sz="2000" dirty="0"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Verdana" pitchFamily="34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Verdana" pitchFamily="34" charset="0"/>
              </a:rPr>
              <a:t>подлежат </a:t>
            </a:r>
            <a:r>
              <a:rPr lang="ru-RU" altLang="ru-RU" sz="2000" dirty="0" smtClean="0">
                <a:solidFill>
                  <a:srgbClr val="C00000"/>
                </a:solidFill>
                <a:latin typeface="Verdana" pitchFamily="34" charset="0"/>
              </a:rPr>
              <a:t>возмещению </a:t>
            </a:r>
            <a:r>
              <a:rPr lang="ru-RU" altLang="ru-RU" sz="2000" dirty="0" smtClean="0">
                <a:solidFill>
                  <a:srgbClr val="C00000"/>
                </a:solidFill>
                <a:latin typeface="Verdana" pitchFamily="34" charset="0"/>
              </a:rPr>
              <a:t>в </a:t>
            </a:r>
            <a:r>
              <a:rPr lang="ru-RU" altLang="ru-RU" sz="2000" dirty="0" smtClean="0">
                <a:solidFill>
                  <a:srgbClr val="C00000"/>
                </a:solidFill>
                <a:latin typeface="Verdana" pitchFamily="34" charset="0"/>
              </a:rPr>
              <a:t>соответствии с законодательством РФ.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4194" y="1395227"/>
            <a:ext cx="6774843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Ответственность</a:t>
            </a:r>
            <a:r>
              <a:rPr lang="en-US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застрахованного лица:</a:t>
            </a:r>
            <a:endParaRPr lang="ru-RU" altLang="ru-RU" sz="2000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25" y="793309"/>
            <a:ext cx="2459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11790" y="-28104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94" y="1628800"/>
            <a:ext cx="8431212" cy="407803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Удержание и перечисление НДФЛ (без учета стандартных налоговых вычетов): </a:t>
            </a:r>
            <a:r>
              <a:rPr lang="ru-RU" altLang="ru-RU" sz="1400" i="1" dirty="0" smtClean="0">
                <a:solidFill>
                  <a:srgbClr val="0070C0"/>
                </a:solidFill>
                <a:latin typeface="Verdana" pitchFamily="34" charset="0"/>
              </a:rPr>
              <a:t>НДФЛ с суммы пособия за счет средств работодателя исчисляет, удерживает и уплачивает работодатель, а НДФЛ с суммы пособия за счет средств Фонда социального страхования РФ исчисляет, удерживает и уплачивает региональное отделение Фонда;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endParaRPr lang="ru-RU" altLang="ru-RU" sz="1400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Выдачу </a:t>
            </a: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справок 2-НДФЛ </a:t>
            </a:r>
            <a:r>
              <a:rPr lang="ru-RU" altLang="ru-RU" sz="1400" dirty="0" smtClean="0">
                <a:solidFill>
                  <a:srgbClr val="0070C0"/>
                </a:solidFill>
                <a:latin typeface="Verdana" pitchFamily="34" charset="0"/>
              </a:rPr>
              <a:t>(по запросу физического лица, в заявлении необходимо указать ФИО, СНИЛС, паспортные данные, полное наименование работодателя, адрес проживания застрахованного);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Выдачу </a:t>
            </a: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справок о доходах для субсидий;</a:t>
            </a:r>
          </a:p>
          <a:p>
            <a:pPr marL="0" indent="0" algn="just" eaLnBrk="1" hangingPunct="1">
              <a:defRPr/>
            </a:pPr>
            <a:endParaRPr lang="ru-RU" altLang="ru-RU" sz="175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50" b="1" dirty="0" smtClean="0">
                <a:solidFill>
                  <a:srgbClr val="0070C0"/>
                </a:solidFill>
                <a:latin typeface="Verdana" pitchFamily="34" charset="0"/>
              </a:rPr>
              <a:t>Удержание алиментов из сумм назначенных пособий </a:t>
            </a:r>
            <a:r>
              <a:rPr lang="ru-RU" altLang="ru-RU" sz="1400" dirty="0" smtClean="0">
                <a:solidFill>
                  <a:srgbClr val="0070C0"/>
                </a:solidFill>
                <a:latin typeface="Verdana" pitchFamily="34" charset="0"/>
              </a:rPr>
              <a:t>(при поступлении в региональное отделение соответствующих исполнительных документов: </a:t>
            </a:r>
            <a:r>
              <a:rPr lang="ru-RU" altLang="ru-RU" sz="1400" dirty="0">
                <a:solidFill>
                  <a:srgbClr val="0070C0"/>
                </a:solidFill>
                <a:latin typeface="Verdana" pitchFamily="34" charset="0"/>
              </a:rPr>
              <a:t>исполнительный документ, на основании которого возбуждено исполнительное производство</a:t>
            </a:r>
            <a:r>
              <a:rPr lang="ru-RU" altLang="ru-RU" sz="1400" dirty="0" smtClean="0">
                <a:solidFill>
                  <a:srgbClr val="0070C0"/>
                </a:solidFill>
                <a:latin typeface="Verdana" pitchFamily="34" charset="0"/>
              </a:rPr>
              <a:t>, и постановление судебного пристава – исполнителя об обращении взыскания на пособие по временной нетрудоспособности, направленного в адрес регионального отделения Фонда).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39800"/>
            <a:ext cx="9144000" cy="584775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С 01.07.2020 года Ленинградское региональное 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отделения ФСС РФ 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осуществляет: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1791" y="-32296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41388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Verdana" pitchFamily="34" charset="0"/>
              </a:rPr>
              <a:t>ПОДГОТОВИТЕЛЬНЫЙ ПЕРИОД</a:t>
            </a:r>
          </a:p>
        </p:txBody>
      </p:sp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265955" y="3052073"/>
            <a:ext cx="8899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заблаговременно представить заявление </a:t>
            </a:r>
            <a:r>
              <a:rPr lang="ru-RU" alt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по форме, утвержденной приказом ФСС </a:t>
            </a:r>
            <a:r>
              <a:rPr lang="ru-RU" altLang="ru-RU" sz="16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РФ (от работников</a:t>
            </a:r>
            <a:r>
              <a:rPr lang="ru-RU" altLang="ru-RU" sz="16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, </a:t>
            </a:r>
            <a:r>
              <a:rPr lang="ru-RU" alt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находящихся в отпуске по уходу за ребенком, отпуске по беременности </a:t>
            </a:r>
            <a:r>
              <a:rPr lang="ru-RU" altLang="ru-RU" sz="16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и </a:t>
            </a:r>
            <a:r>
              <a:rPr lang="ru-RU" altLang="ru-RU" sz="1600" dirty="0">
                <a:solidFill>
                  <a:srgbClr val="C00000"/>
                </a:solidFill>
                <a:latin typeface="Verdana" panose="020B0604030504040204" pitchFamily="34" charset="0"/>
              </a:rPr>
              <a:t>подготовить документы или реестр сведений в отношении указанных </a:t>
            </a:r>
            <a:r>
              <a:rPr lang="ru-RU" altLang="ru-RU" sz="16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лиц)</a:t>
            </a:r>
            <a:r>
              <a:rPr lang="en-US" altLang="ru-RU" sz="1600" dirty="0" smtClean="0">
                <a:solidFill>
                  <a:srgbClr val="C00000"/>
                </a:solidFill>
                <a:latin typeface="Verdana" panose="020B0604030504040204" pitchFamily="34" charset="0"/>
              </a:rPr>
              <a:t>;</a:t>
            </a:r>
            <a:endParaRPr lang="ru-RU" altLang="ru-RU" sz="1600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1458568"/>
            <a:ext cx="7488238" cy="147637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3" name="Прямоугольник 6"/>
          <p:cNvSpPr>
            <a:spLocks noChangeArrowheads="1"/>
          </p:cNvSpPr>
          <p:nvPr/>
        </p:nvSpPr>
        <p:spPr bwMode="auto">
          <a:xfrm>
            <a:off x="900113" y="1499436"/>
            <a:ext cx="755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В целях своевременного обеспечения застрахованных граждан государственными пособиями по социальному </a:t>
            </a:r>
            <a:r>
              <a:rPr lang="ru-RU" altLang="ru-RU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страхованию, </a:t>
            </a: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работодателю</a:t>
            </a:r>
            <a:r>
              <a:rPr lang="ru-RU" altLang="ru-RU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необходимо провести подготовительные мероприятия по переходу к реализации пилотного проекта:</a:t>
            </a:r>
            <a:endParaRPr lang="en-US" altLang="ru-RU" sz="18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791" y="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7783" y="1052736"/>
            <a:ext cx="734481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информация о реализации проекта «Прямые выплаты» на сайте 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www.r47fss.ru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разделе «Прямые выплаты»</a:t>
            </a:r>
          </a:p>
          <a:p>
            <a:pPr algn="ctr"/>
            <a:endParaRPr lang="ru-RU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Задать вопрос: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консультанта – руководителя группы по месту регистрации;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сайте отделения через сервис «Задать вопрос»;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ru-RU" sz="2000" b="1" i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социальные сети:</a:t>
            </a:r>
            <a:endParaRPr lang="en-US" sz="2000" b="1" i="1" spc="5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vk.com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lro_fss</a:t>
            </a:r>
            <a:endParaRPr lang="en-US" sz="2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instagram.com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fss_lenobl</a:t>
            </a:r>
            <a:endParaRPr lang="ru-RU" sz="2400" b="1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7276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22" y="1315579"/>
            <a:ext cx="8537575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22225" cmpd="dbl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Verdana" pitchFamily="34" charset="0"/>
              </a:rPr>
              <a:t>Цель проекта:</a:t>
            </a:r>
            <a:endParaRPr lang="ru-RU" altLang="ru-RU" sz="24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76" y="1916832"/>
            <a:ext cx="8537575" cy="33845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Обеспечение гарантированного получения застрахованными гражданами (работающими по трудовым договорам) пособий  независимо от финансового положения работодателя;</a:t>
            </a:r>
          </a:p>
          <a:p>
            <a:pPr algn="just" eaLnBrk="1" hangingPunct="1">
              <a:defRPr/>
            </a:pP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Улучшение положения застрахованных граждан и страхователей при осуществлении мероприятий, связанных с назначением и получением пособий в рамках обязательного социального страхования;</a:t>
            </a:r>
          </a:p>
          <a:p>
            <a:pPr algn="just" eaLnBrk="1" hangingPunct="1">
              <a:defRPr/>
            </a:pP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Оптимизация расходов путем устранения нецелевых выплат, влияющих на сбалансированность бюджета </a:t>
            </a: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608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938" y="1013671"/>
            <a:ext cx="778346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22225" cmpd="dbl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Verdana" pitchFamily="34" charset="0"/>
              </a:rPr>
              <a:t>Кто такой застрахованный:</a:t>
            </a:r>
            <a:endParaRPr lang="ru-RU" altLang="ru-RU" sz="24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23" y="2021257"/>
            <a:ext cx="8537575" cy="33845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b="1" dirty="0">
              <a:solidFill>
                <a:srgbClr val="FF000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Verdana" pitchFamily="34" charset="0"/>
              </a:rPr>
              <a:t>Ст. 2 Федерального закона от 29.12.2006 №255-ФЗ</a:t>
            </a: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ru-RU" altLang="ru-RU" b="1" dirty="0">
              <a:solidFill>
                <a:srgbClr val="FF000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Verdana" pitchFamily="34" charset="0"/>
              </a:rPr>
              <a:t>Граждане Российской Федерации, постоянно или временно проживающие на территории Российской Федерации иностранные граждане и лица без гражданства, временно пребывающие в Российской Федерации: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00FF"/>
                </a:solidFill>
                <a:latin typeface="Verdana" pitchFamily="34" charset="0"/>
              </a:rPr>
              <a:t>Работающие по трудовым договорам;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i="1" dirty="0" smtClean="0">
                <a:solidFill>
                  <a:srgbClr val="002060"/>
                </a:solidFill>
                <a:latin typeface="Verdana" pitchFamily="34" charset="0"/>
              </a:rPr>
              <a:t>Государственные гражданские служащие, муниципальные служащие;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i="1" dirty="0" smtClean="0">
                <a:solidFill>
                  <a:srgbClr val="002060"/>
                </a:solidFill>
                <a:latin typeface="Verdana" pitchFamily="34" charset="0"/>
              </a:rPr>
              <a:t>Лица, замещающие государственные должности Российской Федерации, государственные должности субъекта Российской Федерации , а также муниципальные должности, замещаемые на постоянной основе;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i="1" dirty="0" smtClean="0">
                <a:solidFill>
                  <a:srgbClr val="002060"/>
                </a:solidFill>
                <a:latin typeface="Verdana" pitchFamily="34" charset="0"/>
              </a:rPr>
              <a:t>Члены производственного кооператива, принимающие личное трудовое участие  в его деятельности;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i="1" dirty="0" smtClean="0">
                <a:solidFill>
                  <a:srgbClr val="002060"/>
                </a:solidFill>
                <a:latin typeface="Verdana" pitchFamily="34" charset="0"/>
              </a:rPr>
              <a:t>Священнослужители;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i="1" dirty="0" smtClean="0">
                <a:solidFill>
                  <a:srgbClr val="002060"/>
                </a:solidFill>
                <a:latin typeface="Verdana" pitchFamily="34" charset="0"/>
              </a:rPr>
              <a:t>Лица, осужденные к лишению свободы и привлекаемые к оплачиваемому труду</a:t>
            </a:r>
            <a:endParaRPr lang="ru-RU" altLang="ru-RU" i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6085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050"/>
            <a:ext cx="9144000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Что должен знать застрахованный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57939011"/>
              </p:ext>
            </p:extLst>
          </p:nvPr>
        </p:nvGraphicFramePr>
        <p:xfrm>
          <a:off x="107505" y="1844824"/>
          <a:ext cx="8899026" cy="495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-16609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48" y="887524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Назначение пособий осуществляется в </a:t>
            </a: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соответствии: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053" y="1464437"/>
            <a:ext cx="8064500" cy="104616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1.</a:t>
            </a: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Федеральным законом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РФ от 29.12.2006 № 255-ФЗ «Об обязательном социальном страховании на случай временной нетрудоспособности и в связи с материнством»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5053" y="2629050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2.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Федеральным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закон РФ от 24.07.1998 № 125-ФЗ «Об обязательном социальном страховании от несчастных случаев на производстве и профессиональных заболеваний»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2398" y="3787231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3.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Постановлением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Правительства РФ от 15.06.2007 №375 «Об утверждении положения об особенностях порядка исчисления пособий…»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6480" y="3711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053" y="4926902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4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. 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Приказом </a:t>
            </a:r>
            <a:r>
              <a:rPr lang="ru-RU" altLang="ru-RU" sz="1600" b="1" dirty="0" err="1">
                <a:solidFill>
                  <a:srgbClr val="0070C0"/>
                </a:solidFill>
                <a:latin typeface="Verdana" pitchFamily="34" charset="0"/>
              </a:rPr>
              <a:t>Минздравсоцразвития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 Россия от 23.12.2009 №1012н «Об утверждении порядка и условий назначения и выплаты государственных пособий гражданам, имеющим детей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8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 rot="10800000">
            <a:off x="107503" y="1080636"/>
            <a:ext cx="9036495" cy="7550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53085021"/>
              </p:ext>
            </p:extLst>
          </p:nvPr>
        </p:nvGraphicFramePr>
        <p:xfrm>
          <a:off x="389453" y="2276872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388938" y="1135063"/>
            <a:ext cx="8431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8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890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89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</a:rPr>
              <a:t>Выплаты, назначаемые застрахованному </a:t>
            </a:r>
            <a:r>
              <a:rPr lang="ru-RU" altLang="ru-RU" sz="20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лицу напрямую отделением Фонда</a:t>
            </a:r>
            <a:endParaRPr lang="ru-RU" altLang="ru-RU" sz="20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697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67555" y="1092925"/>
            <a:ext cx="9144000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Алгоритм назначения и выплаты пособий</a:t>
            </a: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:</a:t>
            </a:r>
            <a:endParaRPr lang="ru-RU" altLang="ru-RU" b="1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8904" y="1386221"/>
            <a:ext cx="7413939" cy="128859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6480" y="37112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880" y="1474482"/>
            <a:ext cx="6783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002060"/>
                </a:solidFill>
                <a:latin typeface="Verdana" pitchFamily="34" charset="0"/>
              </a:rPr>
              <a:t>При наступлении </a:t>
            </a:r>
            <a:r>
              <a:rPr lang="ru-RU" altLang="ru-RU" b="1" dirty="0" smtClean="0">
                <a:solidFill>
                  <a:srgbClr val="002060"/>
                </a:solidFill>
                <a:latin typeface="Verdana" pitchFamily="34" charset="0"/>
              </a:rPr>
              <a:t>страхового </a:t>
            </a:r>
            <a:r>
              <a:rPr lang="ru-RU" altLang="ru-RU" b="1" dirty="0">
                <a:solidFill>
                  <a:srgbClr val="002060"/>
                </a:solidFill>
                <a:latin typeface="Verdana" pitchFamily="34" charset="0"/>
              </a:rPr>
              <a:t>случая  застрахованное лицо (его уполномоченный представитель) обращается к </a:t>
            </a:r>
            <a:r>
              <a:rPr lang="ru-RU" altLang="ru-RU" b="1" u="sng" dirty="0">
                <a:solidFill>
                  <a:srgbClr val="002060"/>
                </a:solidFill>
                <a:latin typeface="Verdana" pitchFamily="34" charset="0"/>
              </a:rPr>
              <a:t>страхователю по месту своей </a:t>
            </a:r>
            <a:r>
              <a:rPr lang="ru-RU" altLang="ru-RU" b="1" u="sng" dirty="0" smtClean="0">
                <a:solidFill>
                  <a:srgbClr val="002060"/>
                </a:solidFill>
                <a:latin typeface="Verdana" pitchFamily="34" charset="0"/>
              </a:rPr>
              <a:t>работы (не по месту жительства):</a:t>
            </a:r>
            <a:endParaRPr lang="ru-RU" altLang="ru-RU" b="1" u="sng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933" y="2645263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137634" y="2826644"/>
            <a:ext cx="3028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04700" y="2826644"/>
            <a:ext cx="7413939" cy="326665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2601" y="2882472"/>
            <a:ext cx="718957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В исключительных случаях  </a:t>
            </a:r>
            <a:r>
              <a:rPr lang="ru-RU" altLang="ru-RU" b="1" dirty="0" smtClean="0">
                <a:solidFill>
                  <a:srgbClr val="002060"/>
                </a:solidFill>
                <a:latin typeface="Verdana" pitchFamily="34" charset="0"/>
              </a:rPr>
              <a:t>- в отделение Фонда по месту регистрации работодателя </a:t>
            </a:r>
            <a:r>
              <a:rPr lang="ru-RU" altLang="ru-RU" sz="1600" dirty="0" smtClean="0">
                <a:solidFill>
                  <a:schemeClr val="tx2"/>
                </a:solidFill>
                <a:latin typeface="Verdana" pitchFamily="34" charset="0"/>
              </a:rPr>
              <a:t>(</a:t>
            </a:r>
            <a:r>
              <a:rPr lang="ru-RU" altLang="ru-RU" sz="1600" i="1" dirty="0">
                <a:solidFill>
                  <a:schemeClr val="tx2"/>
                </a:solidFill>
                <a:latin typeface="Verdana" pitchFamily="34" charset="0"/>
              </a:rPr>
              <a:t>п.4 ст.13 Федерального закона от 29.12.2006 №255-ФЗ </a:t>
            </a:r>
            <a:r>
              <a:rPr lang="ru-RU" altLang="ru-RU" sz="1600" i="1" dirty="0" smtClean="0">
                <a:solidFill>
                  <a:schemeClr val="tx2"/>
                </a:solidFill>
                <a:latin typeface="Verdana" pitchFamily="34" charset="0"/>
              </a:rPr>
              <a:t>):</a:t>
            </a:r>
          </a:p>
          <a:p>
            <a:pPr algn="ctr" eaLnBrk="1" hangingPunct="1">
              <a:defRPr/>
            </a:pPr>
            <a:endParaRPr lang="ru-RU" altLang="ru-RU" sz="16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5031" y="3292867"/>
            <a:ext cx="7441617" cy="301645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Verdana" pitchFamily="34" charset="0"/>
              </a:rPr>
              <a:t>1</a:t>
            </a:r>
            <a:r>
              <a:rPr lang="ru-RU" altLang="ru-RU" dirty="0" smtClean="0">
                <a:solidFill>
                  <a:srgbClr val="C00000"/>
                </a:solidFill>
                <a:latin typeface="Verdana" pitchFamily="34" charset="0"/>
              </a:rPr>
              <a:t>.</a:t>
            </a: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деятельности страхователем на день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обращения;</a:t>
            </a:r>
            <a:endParaRPr lang="ru-RU" alt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возможности выплаты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недостаточностью денежных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(наличие на счетах картотеки очередности;</a:t>
            </a:r>
            <a:endParaRPr lang="ru-RU" alt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возможности установить местонахождение страхователя и его имущества, на которое может быть обращено взыскание, при наличии вступившего в законную силу решения суда об установлении факта невыплаты пособий;</a:t>
            </a:r>
          </a:p>
          <a:p>
            <a:pPr algn="just"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- банкрот.</a:t>
            </a:r>
            <a:endParaRPr lang="ru-RU" alt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936" y="6309320"/>
            <a:ext cx="9033907" cy="410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Срок обращения – не позднее 6 месяцев со дня окончания страхового случая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6" descr="C:\Users\Irina\Desktop\Прямые выплаты\Картинки для презентаций\cobranding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3" y="1474482"/>
            <a:ext cx="927100" cy="94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2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91" y="843867"/>
            <a:ext cx="9144000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600" b="1" dirty="0">
              <a:solidFill>
                <a:srgbClr val="C0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Для назначения соответствующего вида пособия застрахованное лицо 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п</a:t>
            </a:r>
            <a:r>
              <a:rPr lang="ru-RU" altLang="ru-RU" sz="1600" b="1" dirty="0" smtClean="0">
                <a:solidFill>
                  <a:srgbClr val="C00000"/>
                </a:solidFill>
                <a:latin typeface="Verdana" pitchFamily="34" charset="0"/>
              </a:rPr>
              <a:t>редоставляет по месту работы:</a:t>
            </a:r>
            <a:endParaRPr lang="ru-RU" altLang="ru-RU" sz="160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28" y="2204864"/>
            <a:ext cx="8899525" cy="3939540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1.Заявление </a:t>
            </a: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о выплате (перерасчете) пособия (оплате отпуска) </a:t>
            </a:r>
            <a:r>
              <a:rPr lang="ru-RU" altLang="ru-RU" b="1" u="sng" dirty="0" smtClean="0">
                <a:solidFill>
                  <a:srgbClr val="0070C0"/>
                </a:solidFill>
                <a:latin typeface="Verdana" pitchFamily="34" charset="0"/>
              </a:rPr>
              <a:t>(форма - ПРИЛОЖЕНИЕ </a:t>
            </a:r>
            <a:r>
              <a:rPr lang="ru-RU" altLang="ru-RU" b="1" u="sng" dirty="0" smtClean="0">
                <a:solidFill>
                  <a:srgbClr val="0070C0"/>
                </a:solidFill>
                <a:latin typeface="Verdana" pitchFamily="34" charset="0"/>
              </a:rPr>
              <a:t>№</a:t>
            </a:r>
            <a:r>
              <a:rPr lang="ru-RU" altLang="ru-RU" b="1" u="sng" dirty="0" smtClean="0">
                <a:solidFill>
                  <a:srgbClr val="0070C0"/>
                </a:solidFill>
                <a:latin typeface="Verdana" pitchFamily="34" charset="0"/>
              </a:rPr>
              <a:t>1. Утверждена </a:t>
            </a:r>
            <a:r>
              <a:rPr lang="ru-RU" altLang="ru-RU" b="1" dirty="0">
                <a:solidFill>
                  <a:srgbClr val="C00000"/>
                </a:solidFill>
                <a:latin typeface="Verdana" pitchFamily="34" charset="0"/>
              </a:rPr>
              <a:t>Приказом ФСС РФ от 24.11.2017 г. № 578 «Об утверждении форм документов, применяемых для выплаты…» </a:t>
            </a:r>
            <a:r>
              <a:rPr lang="ru-RU" altLang="ru-RU" b="1" u="sng" dirty="0" smtClean="0">
                <a:solidFill>
                  <a:srgbClr val="C00000"/>
                </a:solidFill>
                <a:latin typeface="Verdana" pitchFamily="34" charset="0"/>
              </a:rPr>
              <a:t>)</a:t>
            </a:r>
            <a:r>
              <a:rPr lang="ru-RU" altLang="ru-RU" b="1" dirty="0" smtClean="0">
                <a:solidFill>
                  <a:srgbClr val="C0000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lnSpc>
                <a:spcPts val="2000"/>
              </a:lnSpc>
              <a:defRPr/>
            </a:pP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2. Заявление застрахованного лица о направлении запроса в территориальный орган Пенсионного Фонда  о предоставлении сведений о заработной плате, иных выплатах и вознаграждениях (форма  - приложение № 1. Утверждена приказом Министерства здравоохранени</a:t>
            </a: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я и социального развития РФ от 24.01.2011 № 21н </a:t>
            </a:r>
            <a:r>
              <a:rPr lang="ru-RU" altLang="ru-RU" sz="1600" i="1" dirty="0" smtClean="0">
                <a:solidFill>
                  <a:srgbClr val="0070C0"/>
                </a:solidFill>
                <a:latin typeface="Verdana" pitchFamily="34" charset="0"/>
              </a:rPr>
              <a:t>(при отсутствии справки (справок) о сумме заработка, необходимого для назначения пособий</a:t>
            </a:r>
          </a:p>
          <a:p>
            <a:pPr algn="just" eaLnBrk="1" hangingPunct="1">
              <a:lnSpc>
                <a:spcPts val="2000"/>
              </a:lnSpc>
              <a:defRPr/>
            </a:pPr>
            <a:endParaRPr lang="ru-RU" altLang="ru-RU" b="1" dirty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3. Документы и сведения, необходимые для назначения и выплаты пособий</a:t>
            </a: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0"/>
            <a:ext cx="692041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учреждение – Ленинградское региональное отделение Фонда социального страхования Российской Федерации</a:t>
            </a:r>
            <a:endParaRPr lang="ru-RU" sz="1200" b="1" dirty="0">
              <a:solidFill>
                <a:srgbClr val="0070C0"/>
              </a:solidFill>
              <a:effectLst>
                <a:reflection stA="45000" endPos="2000" dist="50800" dir="5400000" sy="-10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7996</TotalTime>
  <Words>2494</Words>
  <Application>Microsoft Office PowerPoint</Application>
  <PresentationFormat>Экран (4:3)</PresentationFormat>
  <Paragraphs>270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 Unicode MS</vt:lpstr>
      <vt:lpstr>Arial</vt:lpstr>
      <vt:lpstr>Arial Narrow</vt:lpstr>
      <vt:lpstr>Calibri</vt:lpstr>
      <vt:lpstr>Cambria Math</vt:lpstr>
      <vt:lpstr>Georgia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Перечисление пособий осуществляется:</vt:lpstr>
      <vt:lpstr>Получение выплат на платежные карты ‘Мир’</vt:lpstr>
      <vt:lpstr>Получение выплат на платежные карты ‘Мир’</vt:lpstr>
      <vt:lpstr>Причины возврата платежей:</vt:lpstr>
      <vt:lpstr>В настоящее время введен в действие интернет – портал ФСС, возможности которого позволяют создать личный кабинет двух типов: для страхователей и застрахованных. </vt:lpstr>
      <vt:lpstr> II. ОСОБЕННОСТИ НАЗНАЧЕНИЯ И ВЫПЛАТЫ ПОСОБИЯ  В СВЯЗИ С НЕСЧАСТНЫМ СЛУЧАЕМ И ОПЛАТЫ ОТПУСКА ЗАСТРАХОВАННОГО ЛИЦА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Пресс-служба</dc:creator>
  <cp:lastModifiedBy>Irina</cp:lastModifiedBy>
  <cp:revision>439</cp:revision>
  <cp:lastPrinted>2019-10-23T07:25:23Z</cp:lastPrinted>
  <dcterms:created xsi:type="dcterms:W3CDTF">2018-07-24T05:35:55Z</dcterms:created>
  <dcterms:modified xsi:type="dcterms:W3CDTF">2020-01-14T23:41:25Z</dcterms:modified>
</cp:coreProperties>
</file>